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3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Roboto Medium" panose="02000000000000000000" pitchFamily="2" charset="0"/>
      <p:regular r:id="rId39"/>
      <p:bold r:id="rId40"/>
      <p:italic r:id="rId41"/>
      <p:boldItalic r:id="rId42"/>
    </p:embeddedFont>
    <p:embeddedFont>
      <p:font typeface="Roboto Thin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FF5342-54E1-4362-9E04-9E250132147A}">
  <a:tblStyle styleId="{28FF5342-54E1-4362-9E04-9E25013214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6052"/>
  </p:normalViewPr>
  <p:slideViewPr>
    <p:cSldViewPr snapToGrid="0">
      <p:cViewPr varScale="1">
        <p:scale>
          <a:sx n="106" d="100"/>
          <a:sy n="106" d="100"/>
        </p:scale>
        <p:origin x="180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5.fntdata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8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331ec6c31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331ec6c31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3334e543b8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3334e543b8_0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/>
              <a:t>Observe differences in trends between the two groups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/>
              <a:t>X-axis: time (by day)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/>
              <a:t>Y-axis: cumulative quercus visit count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/>
              <a:t>Each line represents one student, horizontal period refers to non-engaging period</a:t>
            </a:r>
            <a:endParaRPr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3334e543b8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3334e543b8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04b4129f79_0_3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04b4129f79_0_3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2.5 mins max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3334e543b8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3334e543b8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3334e543b8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3334e543b8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3faf2613b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3faf2613b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3faf2613b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3faf2613b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04b4129f79_0_3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04b4129f79_0_3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3334e543b8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3334e543b8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3faf2613b3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3faf2613b3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solidFill>
                <a:srgbClr val="3F3F3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331ec6c310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331ec6c310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3faf2613b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3faf2613b3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3334e543b8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33334e543b8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33faf2613b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33faf2613b3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33334e543b8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33334e543b8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50" i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04b4129f79_0_3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04b4129f79_0_3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chemeClr val="dk1"/>
                </a:solidFill>
              </a:rPr>
              <a:t>We have some lingering questions about our model and would like to collect some suggestions from you.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33334e543b8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33334e543b8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33334e543b8_0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33334e543b8_0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3331ec6c31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3331ec6c31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304b4129f79_0_3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304b4129f79_0_3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33faf2613b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33faf2613b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4b4129f79_0_3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04b4129f79_0_3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2- 2.5 mins max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33faf2613b3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33faf2613b3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33faf2613b3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33faf2613b3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331ec6c31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331ec6c310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04b4129f79_0_3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04b4129f79_0_3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3.5-4 mins max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331ec6c310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331ec6c310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3334e543b8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3334e543b8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331ec6c31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331ec6c31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3334e543b8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3334e543b8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1633"/>
            <a:ext cx="9143998" cy="514023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0" name="Google Shape;100;p25"/>
          <p:cNvSpPr txBox="1">
            <a:spLocks noGrp="1"/>
          </p:cNvSpPr>
          <p:nvPr>
            <p:ph type="ctrTitle"/>
          </p:nvPr>
        </p:nvSpPr>
        <p:spPr>
          <a:xfrm>
            <a:off x="311708" y="10523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b="1"/>
              <a:t>Quercus Activity and First-Year Retention</a:t>
            </a:r>
            <a:endParaRPr b="1"/>
          </a:p>
        </p:txBody>
      </p:sp>
      <p:sp>
        <p:nvSpPr>
          <p:cNvPr id="101" name="Google Shape;101;p25"/>
          <p:cNvSpPr txBox="1">
            <a:spLocks noGrp="1"/>
          </p:cNvSpPr>
          <p:nvPr>
            <p:ph type="subTitle" idx="1"/>
          </p:nvPr>
        </p:nvSpPr>
        <p:spPr>
          <a:xfrm>
            <a:off x="311700" y="41090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Presenter: Amanda Ng, Aria Hu, Carrie Zheng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TA: George Stefan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Collaborator: Jeff Burrow</a:t>
            </a:r>
            <a:endParaRPr/>
          </a:p>
        </p:txBody>
      </p:sp>
      <p:sp>
        <p:nvSpPr>
          <p:cNvPr id="102" name="Google Shape;102;p25"/>
          <p:cNvSpPr txBox="1"/>
          <p:nvPr/>
        </p:nvSpPr>
        <p:spPr>
          <a:xfrm>
            <a:off x="0" y="4772200"/>
            <a:ext cx="3680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500">
                <a:solidFill>
                  <a:schemeClr val="dk2"/>
                </a:solidFill>
                <a:highlight>
                  <a:schemeClr val="lt1"/>
                </a:highlight>
              </a:rPr>
              <a:t>Slides prepared solely be Amanda</a:t>
            </a:r>
            <a:endParaRPr sz="1500">
              <a:solidFill>
                <a:schemeClr val="dk2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"/>
          <p:cNvSpPr txBox="1">
            <a:spLocks noGrp="1"/>
          </p:cNvSpPr>
          <p:nvPr>
            <p:ph type="title"/>
          </p:nvPr>
        </p:nvSpPr>
        <p:spPr>
          <a:xfrm>
            <a:off x="311700" y="54318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EDA: Quercus engagement</a:t>
            </a:r>
            <a:endParaRPr/>
          </a:p>
        </p:txBody>
      </p:sp>
      <p:pic>
        <p:nvPicPr>
          <p:cNvPr id="310" name="Google Shape;3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99675"/>
            <a:ext cx="6106674" cy="3303712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10</a:t>
            </a:fld>
            <a:endParaRPr/>
          </a:p>
        </p:txBody>
      </p:sp>
      <p:sp>
        <p:nvSpPr>
          <p:cNvPr id="312" name="Google Shape;312;p34"/>
          <p:cNvSpPr txBox="1"/>
          <p:nvPr/>
        </p:nvSpPr>
        <p:spPr>
          <a:xfrm>
            <a:off x="6418375" y="1164975"/>
            <a:ext cx="26049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600">
                <a:solidFill>
                  <a:srgbClr val="434343"/>
                </a:solidFill>
              </a:rPr>
              <a:t>Active: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Tightly clustered lines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More consistent and uniformly high engagement </a:t>
            </a:r>
            <a:endParaRPr sz="1600">
              <a:solidFill>
                <a:srgbClr val="434343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600">
                <a:solidFill>
                  <a:srgbClr val="434343"/>
                </a:solidFill>
              </a:rPr>
              <a:t>Dropped out: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More variability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Lower or irregular engagement</a:t>
            </a:r>
            <a:endParaRPr sz="1600">
              <a:solidFill>
                <a:srgbClr val="434343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434343"/>
              </a:solidFill>
            </a:endParaRPr>
          </a:p>
        </p:txBody>
      </p:sp>
      <p:grpSp>
        <p:nvGrpSpPr>
          <p:cNvPr id="313" name="Google Shape;313;p34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314" name="Google Shape;314;p34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34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317" name="Google Shape;317;p34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18" name="Google Shape;318;p34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34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320" name="Google Shape;320;p34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21" name="Google Shape;321;p34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34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323" name="Google Shape;323;p34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24" name="Google Shape;324;p34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" name="Google Shape;325;p34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326" name="Google Shape;326;p34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27" name="Google Shape;327;p34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34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29" name="Google Shape;329;p34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30" name="Google Shape;330;p34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31" name="Google Shape;331;p34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Data Overview</a:t>
            </a:r>
            <a:endParaRPr sz="1200" b="1"/>
          </a:p>
        </p:txBody>
      </p:sp>
      <p:sp>
        <p:nvSpPr>
          <p:cNvPr id="332" name="Google Shape;332;p34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5"/>
          <p:cNvSpPr txBox="1">
            <a:spLocks noGrp="1"/>
          </p:cNvSpPr>
          <p:nvPr>
            <p:ph type="title"/>
          </p:nvPr>
        </p:nvSpPr>
        <p:spPr>
          <a:xfrm>
            <a:off x="311700" y="5927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EDA: Quercus engagement</a:t>
            </a:r>
            <a:endParaRPr/>
          </a:p>
        </p:txBody>
      </p:sp>
      <p:sp>
        <p:nvSpPr>
          <p:cNvPr id="338" name="Google Shape;338;p35"/>
          <p:cNvSpPr txBox="1">
            <a:spLocks noGrp="1"/>
          </p:cNvSpPr>
          <p:nvPr>
            <p:ph type="body" idx="1"/>
          </p:nvPr>
        </p:nvSpPr>
        <p:spPr>
          <a:xfrm>
            <a:off x="6126950" y="1264000"/>
            <a:ext cx="278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</a:rPr>
              <a:t>Active: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Steeper trajectory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Sustained or increasing engagement over time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</a:rPr>
              <a:t>Dropped out: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Flatter trajectory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Lower or declining engagement over time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600">
              <a:solidFill>
                <a:srgbClr val="434343"/>
              </a:solidFill>
            </a:endParaRPr>
          </a:p>
        </p:txBody>
      </p:sp>
      <p:pic>
        <p:nvPicPr>
          <p:cNvPr id="339" name="Google Shape;3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64000"/>
            <a:ext cx="5738320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11</a:t>
            </a:fld>
            <a:endParaRPr/>
          </a:p>
        </p:txBody>
      </p:sp>
      <p:grpSp>
        <p:nvGrpSpPr>
          <p:cNvPr id="341" name="Google Shape;341;p35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342" name="Google Shape;342;p35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" name="Google Shape;344;p35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345" name="Google Shape;345;p35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35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348" name="Google Shape;348;p35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35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351" name="Google Shape;351;p35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35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354" name="Google Shape;354;p35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35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57" name="Google Shape;357;p35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58" name="Google Shape;358;p35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59" name="Google Shape;359;p35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Data Overview</a:t>
            </a:r>
            <a:endParaRPr sz="1200" b="1"/>
          </a:p>
        </p:txBody>
      </p:sp>
      <p:sp>
        <p:nvSpPr>
          <p:cNvPr id="360" name="Google Shape;360;p35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CCCC">
            <a:alpha val="54090"/>
          </a:srgbClr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Analytic Approach</a:t>
            </a:r>
            <a:endParaRPr/>
          </a:p>
        </p:txBody>
      </p:sp>
      <p:sp>
        <p:nvSpPr>
          <p:cNvPr id="366" name="Google Shape;366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7"/>
          <p:cNvSpPr txBox="1">
            <a:spLocks noGrp="1"/>
          </p:cNvSpPr>
          <p:nvPr>
            <p:ph type="title"/>
          </p:nvPr>
        </p:nvSpPr>
        <p:spPr>
          <a:xfrm>
            <a:off x="333688" y="545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CA"/>
              <a:t>Statistical Model</a:t>
            </a:r>
            <a:endParaRPr/>
          </a:p>
        </p:txBody>
      </p:sp>
      <p:sp>
        <p:nvSpPr>
          <p:cNvPr id="372" name="Google Shape;372;p37"/>
          <p:cNvSpPr txBox="1"/>
          <p:nvPr/>
        </p:nvSpPr>
        <p:spPr>
          <a:xfrm>
            <a:off x="311700" y="2711675"/>
            <a:ext cx="8520600" cy="21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>
              <a:solidFill>
                <a:srgbClr val="595959"/>
              </a:solidFill>
            </a:endParaRPr>
          </a:p>
        </p:txBody>
      </p:sp>
      <p:pic>
        <p:nvPicPr>
          <p:cNvPr id="373" name="Google Shape;37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463" y="1676400"/>
            <a:ext cx="5934075" cy="89535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7"/>
          <p:cNvSpPr txBox="1"/>
          <p:nvPr/>
        </p:nvSpPr>
        <p:spPr>
          <a:xfrm>
            <a:off x="394150" y="2720413"/>
            <a:ext cx="8160300" cy="20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-CA" sz="1800">
                <a:solidFill>
                  <a:srgbClr val="595959"/>
                </a:solidFill>
              </a:rPr>
              <a:t>Predictors: </a:t>
            </a:r>
            <a:endParaRPr sz="1800">
              <a:solidFill>
                <a:srgbClr val="595959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○"/>
            </a:pPr>
            <a:r>
              <a:rPr lang="en-CA">
                <a:solidFill>
                  <a:srgbClr val="0000FF"/>
                </a:solidFill>
              </a:rPr>
              <a:t>Standardized cumulative Quercus visit counts </a:t>
            </a:r>
            <a:endParaRPr>
              <a:solidFill>
                <a:srgbClr val="0000FF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-CA">
                <a:solidFill>
                  <a:srgbClr val="595959"/>
                </a:solidFill>
              </a:rPr>
              <a:t>Incoming GPA</a:t>
            </a:r>
            <a:endParaRPr>
              <a:solidFill>
                <a:srgbClr val="595959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-CA">
                <a:solidFill>
                  <a:srgbClr val="595959"/>
                </a:solidFill>
              </a:rPr>
              <a:t>Gender</a:t>
            </a:r>
            <a:endParaRPr>
              <a:solidFill>
                <a:srgbClr val="595959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-CA">
                <a:solidFill>
                  <a:srgbClr val="595959"/>
                </a:solidFill>
              </a:rPr>
              <a:t>Immigration category</a:t>
            </a:r>
            <a:endParaRPr>
              <a:solidFill>
                <a:srgbClr val="595959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-CA">
                <a:solidFill>
                  <a:srgbClr val="595959"/>
                </a:solidFill>
              </a:rPr>
              <a:t>First term course count</a:t>
            </a:r>
            <a:endParaRPr>
              <a:solidFill>
                <a:srgbClr val="595959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-CA" sz="1800">
                <a:solidFill>
                  <a:schemeClr val="dk2"/>
                </a:solidFill>
              </a:rPr>
              <a:t>Fitted outcome: logit of </a:t>
            </a:r>
            <a:r>
              <a:rPr lang="en-CA" sz="1800">
                <a:solidFill>
                  <a:srgbClr val="FF0000"/>
                </a:solidFill>
              </a:rPr>
              <a:t>dropping out</a:t>
            </a:r>
            <a:endParaRPr>
              <a:solidFill>
                <a:srgbClr val="595959"/>
              </a:solidFill>
            </a:endParaRPr>
          </a:p>
        </p:txBody>
      </p:sp>
      <p:sp>
        <p:nvSpPr>
          <p:cNvPr id="375" name="Google Shape;375;p37"/>
          <p:cNvSpPr/>
          <p:nvPr/>
        </p:nvSpPr>
        <p:spPr>
          <a:xfrm>
            <a:off x="3813625" y="1923675"/>
            <a:ext cx="758400" cy="471300"/>
          </a:xfrm>
          <a:prstGeom prst="ellipse">
            <a:avLst/>
          </a:prstGeom>
          <a:noFill/>
          <a:ln w="1905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7"/>
          <p:cNvSpPr/>
          <p:nvPr/>
        </p:nvSpPr>
        <p:spPr>
          <a:xfrm>
            <a:off x="1373050" y="1720000"/>
            <a:ext cx="1525500" cy="8955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7"/>
          <p:cNvSpPr txBox="1"/>
          <p:nvPr/>
        </p:nvSpPr>
        <p:spPr>
          <a:xfrm>
            <a:off x="394150" y="1127250"/>
            <a:ext cx="3584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CA" sz="1800" b="1" i="1" u="sng">
                <a:solidFill>
                  <a:schemeClr val="dk1"/>
                </a:solidFill>
              </a:rPr>
              <a:t>Logistic regression model</a:t>
            </a:r>
            <a:endParaRPr b="1" i="1" u="sng">
              <a:solidFill>
                <a:schemeClr val="dk1"/>
              </a:solidFill>
            </a:endParaRPr>
          </a:p>
        </p:txBody>
      </p:sp>
      <p:sp>
        <p:nvSpPr>
          <p:cNvPr id="378" name="Google Shape;378;p37"/>
          <p:cNvSpPr txBox="1"/>
          <p:nvPr/>
        </p:nvSpPr>
        <p:spPr>
          <a:xfrm>
            <a:off x="3877975" y="1454238"/>
            <a:ext cx="3252600" cy="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595959"/>
                </a:solidFill>
              </a:rPr>
              <a:t>Linear combination of predictors</a:t>
            </a:r>
            <a:endParaRPr i="1">
              <a:solidFill>
                <a:srgbClr val="595959"/>
              </a:solidFill>
            </a:endParaRPr>
          </a:p>
        </p:txBody>
      </p:sp>
      <p:sp>
        <p:nvSpPr>
          <p:cNvPr id="379" name="Google Shape;379;p37"/>
          <p:cNvSpPr/>
          <p:nvPr/>
        </p:nvSpPr>
        <p:spPr>
          <a:xfrm rot="-5400000">
            <a:off x="5381275" y="241438"/>
            <a:ext cx="246000" cy="3381300"/>
          </a:xfrm>
          <a:prstGeom prst="rightBracket">
            <a:avLst>
              <a:gd name="adj" fmla="val 8333"/>
            </a:avLst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13</a:t>
            </a:fld>
            <a:endParaRPr/>
          </a:p>
        </p:txBody>
      </p:sp>
      <p:sp>
        <p:nvSpPr>
          <p:cNvPr id="381" name="Google Shape;381;p37"/>
          <p:cNvSpPr txBox="1"/>
          <p:nvPr/>
        </p:nvSpPr>
        <p:spPr>
          <a:xfrm>
            <a:off x="6001500" y="3602525"/>
            <a:ext cx="231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CA" i="1">
                <a:solidFill>
                  <a:srgbClr val="434343"/>
                </a:solidFill>
              </a:rPr>
              <a:t>*70:30 train-test split</a:t>
            </a:r>
            <a:endParaRPr i="1"/>
          </a:p>
        </p:txBody>
      </p:sp>
      <p:grpSp>
        <p:nvGrpSpPr>
          <p:cNvPr id="382" name="Google Shape;382;p37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383" name="Google Shape;383;p37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84" name="Google Shape;384;p37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37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386" name="Google Shape;386;p37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87" name="Google Shape;387;p37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37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389" name="Google Shape;389;p37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90" name="Google Shape;390;p37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" name="Google Shape;391;p37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392" name="Google Shape;392;p37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37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395" name="Google Shape;395;p37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37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98" name="Google Shape;398;p37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99" name="Google Shape;399;p37"/>
          <p:cNvSpPr txBox="1"/>
          <p:nvPr/>
        </p:nvSpPr>
        <p:spPr>
          <a:xfrm>
            <a:off x="3747625" y="154100"/>
            <a:ext cx="1575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Analytic Approach</a:t>
            </a:r>
            <a:endParaRPr sz="1200" b="1"/>
          </a:p>
        </p:txBody>
      </p:sp>
      <p:sp>
        <p:nvSpPr>
          <p:cNvPr id="400" name="Google Shape;400;p37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01" name="Google Shape;401;p37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8"/>
          <p:cNvSpPr txBox="1">
            <a:spLocks noGrp="1"/>
          </p:cNvSpPr>
          <p:nvPr>
            <p:ph type="title"/>
          </p:nvPr>
        </p:nvSpPr>
        <p:spPr>
          <a:xfrm>
            <a:off x="307488" y="519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Standardized Cumulative Quercus Visit Counts</a:t>
            </a:r>
            <a:endParaRPr/>
          </a:p>
        </p:txBody>
      </p:sp>
      <p:sp>
        <p:nvSpPr>
          <p:cNvPr id="407" name="Google Shape;407;p38"/>
          <p:cNvSpPr txBox="1">
            <a:spLocks noGrp="1"/>
          </p:cNvSpPr>
          <p:nvPr>
            <p:ph type="body" idx="1"/>
          </p:nvPr>
        </p:nvSpPr>
        <p:spPr>
          <a:xfrm>
            <a:off x="311700" y="3149825"/>
            <a:ext cx="8520600" cy="18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</a:rPr>
              <a:t>Periods considered: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W1 - W4 (28 days): Before the midterm season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W1 - W8 (56 days): Mid-term season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W1 - W12 (84 days): Post mid-term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W1 - W15 (98 days): Full fall term</a:t>
            </a:r>
            <a:endParaRPr sz="1600">
              <a:solidFill>
                <a:srgbClr val="434343"/>
              </a:solidFill>
            </a:endParaRPr>
          </a:p>
        </p:txBody>
      </p:sp>
      <p:pic>
        <p:nvPicPr>
          <p:cNvPr id="408" name="Google Shape;408;p38" title="Screenshot 2025-03-14 at 8.19.34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775" y="1167650"/>
            <a:ext cx="7796031" cy="19067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9" name="Google Shape;409;p38"/>
          <p:cNvSpPr/>
          <p:nvPr/>
        </p:nvSpPr>
        <p:spPr>
          <a:xfrm>
            <a:off x="5285475" y="3953175"/>
            <a:ext cx="1070100" cy="480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8"/>
          <p:cNvSpPr txBox="1"/>
          <p:nvPr/>
        </p:nvSpPr>
        <p:spPr>
          <a:xfrm>
            <a:off x="6497625" y="3865825"/>
            <a:ext cx="2162400" cy="6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0000FF"/>
                </a:solidFill>
              </a:rPr>
              <a:t>4 new Quercus visit variables</a:t>
            </a:r>
            <a:endParaRPr sz="1600">
              <a:solidFill>
                <a:srgbClr val="0000FF"/>
              </a:solidFill>
            </a:endParaRPr>
          </a:p>
        </p:txBody>
      </p:sp>
      <p:grpSp>
        <p:nvGrpSpPr>
          <p:cNvPr id="411" name="Google Shape;411;p38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412" name="Google Shape;412;p38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13" name="Google Shape;413;p38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4" name="Google Shape;414;p38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415" name="Google Shape;415;p38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38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418" name="Google Shape;418;p38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38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421" name="Google Shape;421;p38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38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424" name="Google Shape;424;p38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38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27" name="Google Shape;427;p38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28" name="Google Shape;428;p38"/>
          <p:cNvSpPr txBox="1"/>
          <p:nvPr/>
        </p:nvSpPr>
        <p:spPr>
          <a:xfrm>
            <a:off x="3722738" y="154100"/>
            <a:ext cx="15900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Analytic Approach</a:t>
            </a:r>
            <a:endParaRPr sz="1200" b="1"/>
          </a:p>
        </p:txBody>
      </p:sp>
      <p:sp>
        <p:nvSpPr>
          <p:cNvPr id="429" name="Google Shape;429;p38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E9E9E"/>
                </a:solidFill>
              </a:rPr>
              <a:t>Data Overview</a:t>
            </a:r>
            <a:endParaRPr sz="1200">
              <a:solidFill>
                <a:srgbClr val="9E9E9E"/>
              </a:solidFill>
            </a:endParaRPr>
          </a:p>
        </p:txBody>
      </p:sp>
      <p:sp>
        <p:nvSpPr>
          <p:cNvPr id="430" name="Google Shape;430;p38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31" name="Google Shape;431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9"/>
          <p:cNvSpPr txBox="1">
            <a:spLocks noGrp="1"/>
          </p:cNvSpPr>
          <p:nvPr>
            <p:ph type="title"/>
          </p:nvPr>
        </p:nvSpPr>
        <p:spPr>
          <a:xfrm>
            <a:off x="311700" y="5369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CA"/>
              <a:t>Justification of Models</a:t>
            </a:r>
            <a:endParaRPr/>
          </a:p>
        </p:txBody>
      </p:sp>
      <p:sp>
        <p:nvSpPr>
          <p:cNvPr id="437" name="Google Shape;437;p39"/>
          <p:cNvSpPr txBox="1"/>
          <p:nvPr/>
        </p:nvSpPr>
        <p:spPr>
          <a:xfrm>
            <a:off x="311700" y="1152475"/>
            <a:ext cx="8520600" cy="23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 u="sng">
                <a:solidFill>
                  <a:srgbClr val="434343"/>
                </a:solidFill>
              </a:rPr>
              <a:t>Why LR?</a:t>
            </a:r>
            <a:endParaRPr sz="1800" b="1" u="sng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CA" sz="1600">
                <a:solidFill>
                  <a:srgbClr val="434343"/>
                </a:solidFill>
              </a:rPr>
              <a:t>Longitudinal framework not feasible</a:t>
            </a:r>
            <a:endParaRPr sz="1600">
              <a:solidFill>
                <a:srgbClr val="434343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Dropout can occur at any time, but exact timing is unknown. </a:t>
            </a:r>
            <a:endParaRPr>
              <a:solidFill>
                <a:srgbClr val="434343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Outcome at </a:t>
            </a:r>
            <a:r>
              <a:rPr lang="en-CA" i="1">
                <a:solidFill>
                  <a:srgbClr val="434343"/>
                </a:solidFill>
              </a:rPr>
              <a:t>time t</a:t>
            </a:r>
            <a:r>
              <a:rPr lang="en-CA">
                <a:solidFill>
                  <a:srgbClr val="434343"/>
                </a:solidFill>
              </a:rPr>
              <a:t> ~ Predictors at </a:t>
            </a:r>
            <a:r>
              <a:rPr lang="en-CA" i="1">
                <a:solidFill>
                  <a:srgbClr val="434343"/>
                </a:solidFill>
              </a:rPr>
              <a:t>time t</a:t>
            </a:r>
            <a:endParaRPr i="1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CA" sz="1600">
                <a:solidFill>
                  <a:srgbClr val="434343"/>
                </a:solidFill>
              </a:rPr>
              <a:t>Binary Outcome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CA" sz="1600">
                <a:solidFill>
                  <a:srgbClr val="434343"/>
                </a:solidFill>
              </a:rPr>
              <a:t>Probability Estimation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</a:pPr>
            <a:r>
              <a:rPr lang="en-CA" sz="1600">
                <a:solidFill>
                  <a:srgbClr val="434343"/>
                </a:solidFill>
              </a:rPr>
              <a:t>Interpretability</a:t>
            </a:r>
            <a:endParaRPr sz="1600">
              <a:solidFill>
                <a:srgbClr val="434343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Coefficients can be transformed into odds ratios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u="sng">
              <a:solidFill>
                <a:srgbClr val="434343"/>
              </a:solidFill>
            </a:endParaRPr>
          </a:p>
        </p:txBody>
      </p:sp>
      <p:sp>
        <p:nvSpPr>
          <p:cNvPr id="438" name="Google Shape;438;p39"/>
          <p:cNvSpPr txBox="1"/>
          <p:nvPr/>
        </p:nvSpPr>
        <p:spPr>
          <a:xfrm>
            <a:off x="311700" y="3575000"/>
            <a:ext cx="8592000" cy="13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 u="sng">
                <a:solidFill>
                  <a:srgbClr val="434343"/>
                </a:solidFill>
              </a:rPr>
              <a:t>Non-Quercus predictors</a:t>
            </a:r>
            <a:endParaRPr sz="1800" b="1" u="sng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Lower incoming GPA and lower course load ⇒ increase in the likelihood of dropping out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Gender and immigration category ⇒ capture underlying factors such as differences in access to resources, cultural adjustment, or language barriers</a:t>
            </a:r>
            <a:endParaRPr sz="1600">
              <a:solidFill>
                <a:srgbClr val="434343"/>
              </a:solidFill>
            </a:endParaRPr>
          </a:p>
        </p:txBody>
      </p:sp>
      <p:grpSp>
        <p:nvGrpSpPr>
          <p:cNvPr id="439" name="Google Shape;439;p39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440" name="Google Shape;440;p39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39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443" name="Google Shape;443;p39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39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446" name="Google Shape;446;p39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39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449" name="Google Shape;449;p39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39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452" name="Google Shape;452;p39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" name="Google Shape;454;p39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55" name="Google Shape;455;p39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56" name="Google Shape;456;p39"/>
          <p:cNvSpPr txBox="1"/>
          <p:nvPr/>
        </p:nvSpPr>
        <p:spPr>
          <a:xfrm>
            <a:off x="3747625" y="154100"/>
            <a:ext cx="1575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Analytic Approach</a:t>
            </a:r>
            <a:endParaRPr sz="1200" b="1"/>
          </a:p>
        </p:txBody>
      </p:sp>
      <p:sp>
        <p:nvSpPr>
          <p:cNvPr id="457" name="Google Shape;457;p39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58" name="Google Shape;458;p39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59" name="Google Shape;459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0"/>
          <p:cNvSpPr txBox="1">
            <a:spLocks noGrp="1"/>
          </p:cNvSpPr>
          <p:nvPr>
            <p:ph type="title"/>
          </p:nvPr>
        </p:nvSpPr>
        <p:spPr>
          <a:xfrm>
            <a:off x="311700" y="51778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2500"/>
              <a:t>Justification of Models</a:t>
            </a:r>
            <a:endParaRPr sz="2500"/>
          </a:p>
        </p:txBody>
      </p:sp>
      <p:sp>
        <p:nvSpPr>
          <p:cNvPr id="465" name="Google Shape;465;p40"/>
          <p:cNvSpPr txBox="1">
            <a:spLocks noGrp="1"/>
          </p:cNvSpPr>
          <p:nvPr>
            <p:ph type="body" idx="1"/>
          </p:nvPr>
        </p:nvSpPr>
        <p:spPr>
          <a:xfrm>
            <a:off x="311700" y="1114175"/>
            <a:ext cx="8520600" cy="20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1" u="sng">
                <a:solidFill>
                  <a:srgbClr val="0000FF"/>
                </a:solidFill>
              </a:rPr>
              <a:t>Standardized</a:t>
            </a:r>
            <a:r>
              <a:rPr lang="en-CA" b="1" u="sng">
                <a:solidFill>
                  <a:srgbClr val="434343"/>
                </a:solidFill>
              </a:rPr>
              <a:t> </a:t>
            </a:r>
            <a:r>
              <a:rPr lang="en-CA" b="1" u="sng">
                <a:solidFill>
                  <a:srgbClr val="FF0000"/>
                </a:solidFill>
              </a:rPr>
              <a:t>Cumulative</a:t>
            </a:r>
            <a:r>
              <a:rPr lang="en-CA" b="1" u="sng">
                <a:solidFill>
                  <a:srgbClr val="434343"/>
                </a:solidFill>
              </a:rPr>
              <a:t> Quercus Visits</a:t>
            </a:r>
            <a:endParaRPr b="1" u="sng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</a:rPr>
              <a:t>Why </a:t>
            </a:r>
            <a:r>
              <a:rPr lang="en-CA" sz="1600">
                <a:solidFill>
                  <a:srgbClr val="FF0000"/>
                </a:solidFill>
              </a:rPr>
              <a:t>cumulative</a:t>
            </a:r>
            <a:r>
              <a:rPr lang="en-CA" sz="1600">
                <a:solidFill>
                  <a:srgbClr val="434343"/>
                </a:solidFill>
              </a:rPr>
              <a:t>? </a:t>
            </a:r>
            <a:endParaRPr sz="16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Avoid Multicollinearity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Interpretation issue </a:t>
            </a:r>
            <a:endParaRPr sz="14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</a:rPr>
              <a:t>Why </a:t>
            </a:r>
            <a:r>
              <a:rPr lang="en-CA" sz="1600">
                <a:solidFill>
                  <a:srgbClr val="0000FF"/>
                </a:solidFill>
              </a:rPr>
              <a:t>standardized</a:t>
            </a:r>
            <a:r>
              <a:rPr lang="en-CA" sz="1600">
                <a:solidFill>
                  <a:srgbClr val="434343"/>
                </a:solidFill>
              </a:rPr>
              <a:t>? </a:t>
            </a:r>
            <a:endParaRPr sz="16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Longer windows naturally accumulate to higher counts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Ensures fair comparisons across different time periods</a:t>
            </a:r>
            <a:endParaRPr sz="14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>
              <a:solidFill>
                <a:srgbClr val="434343"/>
              </a:solidFill>
            </a:endParaRPr>
          </a:p>
        </p:txBody>
      </p:sp>
      <p:sp>
        <p:nvSpPr>
          <p:cNvPr id="466" name="Google Shape;466;p40"/>
          <p:cNvSpPr txBox="1"/>
          <p:nvPr/>
        </p:nvSpPr>
        <p:spPr>
          <a:xfrm>
            <a:off x="311700" y="3221225"/>
            <a:ext cx="8520600" cy="17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b="1" u="sng">
                <a:solidFill>
                  <a:srgbClr val="434343"/>
                </a:solidFill>
              </a:rPr>
              <a:t>Models using different visit count windows</a:t>
            </a:r>
            <a:endParaRPr sz="1800" b="1" u="sng">
              <a:solidFill>
                <a:srgbClr val="434343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>
                <a:solidFill>
                  <a:srgbClr val="434343"/>
                </a:solidFill>
              </a:rPr>
              <a:t>Determine predictive power based on information available in shorter/longer period</a:t>
            </a:r>
            <a:endParaRPr>
              <a:solidFill>
                <a:srgbClr val="434343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>
                <a:solidFill>
                  <a:srgbClr val="434343"/>
                </a:solidFill>
              </a:rPr>
              <a:t>Possibly intervening sooner </a:t>
            </a:r>
            <a:endParaRPr>
              <a:solidFill>
                <a:srgbClr val="434343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Similar predictive powers are observed from short-term (W1–W4) and long-term (W1–W15) models</a:t>
            </a:r>
            <a:endParaRPr>
              <a:solidFill>
                <a:srgbClr val="434343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Analyze dropout risk without waiting for full-term data.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467" name="Google Shape;467;p40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468" name="Google Shape;468;p40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69" name="Google Shape;469;p40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40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471" name="Google Shape;471;p40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72" name="Google Shape;472;p40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40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474" name="Google Shape;474;p40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75" name="Google Shape;475;p40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6" name="Google Shape;476;p40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477" name="Google Shape;477;p40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78" name="Google Shape;478;p40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40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480" name="Google Shape;480;p40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" name="Google Shape;482;p40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83" name="Google Shape;483;p40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84" name="Google Shape;484;p40"/>
          <p:cNvSpPr txBox="1"/>
          <p:nvPr/>
        </p:nvSpPr>
        <p:spPr>
          <a:xfrm>
            <a:off x="3747625" y="154100"/>
            <a:ext cx="1575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Analytic Approach</a:t>
            </a:r>
            <a:endParaRPr sz="1200" b="1"/>
          </a:p>
        </p:txBody>
      </p:sp>
      <p:sp>
        <p:nvSpPr>
          <p:cNvPr id="485" name="Google Shape;485;p40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86" name="Google Shape;486;p40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487" name="Google Shape;487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Key Findings</a:t>
            </a:r>
            <a:endParaRPr/>
          </a:p>
        </p:txBody>
      </p:sp>
      <p:sp>
        <p:nvSpPr>
          <p:cNvPr id="493" name="Google Shape;493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2"/>
          <p:cNvSpPr txBox="1">
            <a:spLocks noGrp="1"/>
          </p:cNvSpPr>
          <p:nvPr>
            <p:ph type="title"/>
          </p:nvPr>
        </p:nvSpPr>
        <p:spPr>
          <a:xfrm>
            <a:off x="311700" y="5583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Interpretation of Model results</a:t>
            </a:r>
            <a:endParaRPr/>
          </a:p>
        </p:txBody>
      </p:sp>
      <p:sp>
        <p:nvSpPr>
          <p:cNvPr id="499" name="Google Shape;499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b="1" u="sng">
                <a:solidFill>
                  <a:srgbClr val="434343"/>
                </a:solidFill>
              </a:rPr>
              <a:t>Baseline scenario</a:t>
            </a:r>
            <a:endParaRPr b="1" u="sng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CA" sz="1400">
                <a:solidFill>
                  <a:srgbClr val="434343"/>
                </a:solidFill>
              </a:rPr>
              <a:t>Female domestic student with incoming GPA less than 76%, enrolled in only 1 course during fall term and has never visited Quercus within the specified period.</a:t>
            </a:r>
            <a:endParaRPr sz="14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CA" b="1" u="sng">
                <a:solidFill>
                  <a:srgbClr val="434343"/>
                </a:solidFill>
              </a:rPr>
              <a:t>Exponentiated beta coefficients </a:t>
            </a:r>
            <a:endParaRPr b="1" u="sng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Odd ratios (OR) of dropping out for “one unit” increase in the predictor 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Categorical non-Quercus indicators</a:t>
            </a:r>
            <a:endParaRPr sz="1400">
              <a:solidFill>
                <a:srgbClr val="434343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OR</a:t>
            </a:r>
            <a:r>
              <a:rPr lang="en-CA" sz="1400">
                <a:solidFill>
                  <a:srgbClr val="434343"/>
                </a:solidFill>
              </a:rPr>
              <a:t> of dropping out for the indicator category in the predictor compared to baseline category given other predictors hold constant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●"/>
            </a:pPr>
            <a:r>
              <a:rPr lang="en-CA" sz="1400">
                <a:solidFill>
                  <a:srgbClr val="0000FF"/>
                </a:solidFill>
              </a:rPr>
              <a:t>Quercus visit predictor</a:t>
            </a:r>
            <a:endParaRPr sz="1400"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Proportion: “one unit” increase does not make sense</a:t>
            </a:r>
            <a:endParaRPr>
              <a:solidFill>
                <a:srgbClr val="434343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Multiply by fraction of window length (e.g. 10%) = OR</a:t>
            </a:r>
            <a:r>
              <a:rPr lang="en-CA" sz="1400">
                <a:solidFill>
                  <a:srgbClr val="434343"/>
                </a:solidFill>
              </a:rPr>
              <a:t> of dropping out if a student visited Quercus for </a:t>
            </a:r>
            <a:r>
              <a:rPr lang="en-CA">
                <a:solidFill>
                  <a:srgbClr val="434343"/>
                </a:solidFill>
              </a:rPr>
              <a:t>10% more</a:t>
            </a:r>
            <a:r>
              <a:rPr lang="en-CA" sz="1400">
                <a:solidFill>
                  <a:srgbClr val="434343"/>
                </a:solidFill>
              </a:rPr>
              <a:t> days during the window</a:t>
            </a:r>
            <a:endParaRPr sz="14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400">
              <a:solidFill>
                <a:srgbClr val="434343"/>
              </a:solidFill>
            </a:endParaRPr>
          </a:p>
        </p:txBody>
      </p:sp>
      <p:grpSp>
        <p:nvGrpSpPr>
          <p:cNvPr id="500" name="Google Shape;500;p42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501" name="Google Shape;501;p42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02" name="Google Shape;502;p42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42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504" name="Google Shape;504;p42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05" name="Google Shape;505;p42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42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507" name="Google Shape;507;p42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08" name="Google Shape;508;p42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" name="Google Shape;509;p42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510" name="Google Shape;510;p42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11" name="Google Shape;511;p42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" name="Google Shape;512;p42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513" name="Google Shape;513;p42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14" name="Google Shape;514;p42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42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16" name="Google Shape;516;p42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Key findings</a:t>
            </a:r>
            <a:endParaRPr sz="1200" b="1"/>
          </a:p>
        </p:txBody>
      </p:sp>
      <p:sp>
        <p:nvSpPr>
          <p:cNvPr id="517" name="Google Shape;517;p42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18" name="Google Shape;518;p42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19" name="Google Shape;519;p42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20" name="Google Shape;520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3"/>
          <p:cNvSpPr txBox="1">
            <a:spLocks noGrp="1"/>
          </p:cNvSpPr>
          <p:nvPr>
            <p:ph type="title"/>
          </p:nvPr>
        </p:nvSpPr>
        <p:spPr>
          <a:xfrm>
            <a:off x="311700" y="536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W1 - W4 Model results</a:t>
            </a:r>
            <a:endParaRPr/>
          </a:p>
        </p:txBody>
      </p:sp>
      <p:pic>
        <p:nvPicPr>
          <p:cNvPr id="526" name="Google Shape;526;p43" title="Screenshot 2025-03-14 at 6.44.12 PM.png"/>
          <p:cNvPicPr preferRelativeResize="0"/>
          <p:nvPr/>
        </p:nvPicPr>
        <p:blipFill rotWithShape="1">
          <a:blip r:embed="rId3">
            <a:alphaModFix/>
          </a:blip>
          <a:srcRect l="544" r="544"/>
          <a:stretch/>
        </p:blipFill>
        <p:spPr>
          <a:xfrm>
            <a:off x="1652650" y="1074000"/>
            <a:ext cx="7096550" cy="387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43"/>
          <p:cNvSpPr/>
          <p:nvPr/>
        </p:nvSpPr>
        <p:spPr>
          <a:xfrm>
            <a:off x="1711507" y="1798709"/>
            <a:ext cx="6798000" cy="341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43"/>
          <p:cNvSpPr/>
          <p:nvPr/>
        </p:nvSpPr>
        <p:spPr>
          <a:xfrm>
            <a:off x="1711507" y="4263933"/>
            <a:ext cx="6798000" cy="3417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43"/>
          <p:cNvSpPr txBox="1"/>
          <p:nvPr/>
        </p:nvSpPr>
        <p:spPr>
          <a:xfrm>
            <a:off x="120125" y="1479650"/>
            <a:ext cx="1591200" cy="22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Number of days during W1-W4 </a:t>
            </a:r>
            <a:endParaRPr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= 28</a:t>
            </a:r>
            <a:endParaRPr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OR of additional day visit during W1-W4 </a:t>
            </a:r>
            <a:endParaRPr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= exp(-2.31*1/28)</a:t>
            </a:r>
            <a:endParaRPr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= 0.92 </a:t>
            </a:r>
            <a:endParaRPr i="1">
              <a:solidFill>
                <a:srgbClr val="0000FF"/>
              </a:solidFill>
            </a:endParaRPr>
          </a:p>
        </p:txBody>
      </p:sp>
      <p:grpSp>
        <p:nvGrpSpPr>
          <p:cNvPr id="530" name="Google Shape;530;p43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531" name="Google Shape;531;p43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32" name="Google Shape;532;p43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" name="Google Shape;533;p43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534" name="Google Shape;534;p43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35" name="Google Shape;535;p43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43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537" name="Google Shape;537;p43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38" name="Google Shape;538;p43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43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540" name="Google Shape;540;p43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41" name="Google Shape;541;p43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" name="Google Shape;542;p43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543" name="Google Shape;543;p43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44" name="Google Shape;544;p43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5" name="Google Shape;545;p43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46" name="Google Shape;546;p43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Key findings</a:t>
            </a:r>
            <a:endParaRPr sz="1200" b="1"/>
          </a:p>
        </p:txBody>
      </p:sp>
      <p:sp>
        <p:nvSpPr>
          <p:cNvPr id="547" name="Google Shape;547;p43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48" name="Google Shape;548;p43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49" name="Google Shape;549;p43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50" name="Google Shape;550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Overview</a:t>
            </a:r>
            <a:endParaRPr/>
          </a:p>
        </p:txBody>
      </p:sp>
      <p:grpSp>
        <p:nvGrpSpPr>
          <p:cNvPr id="108" name="Google Shape;108;p26"/>
          <p:cNvGrpSpPr/>
          <p:nvPr/>
        </p:nvGrpSpPr>
        <p:grpSpPr>
          <a:xfrm>
            <a:off x="500915" y="4177484"/>
            <a:ext cx="8142169" cy="752380"/>
            <a:chOff x="1593000" y="2322568"/>
            <a:chExt cx="5957975" cy="643500"/>
          </a:xfrm>
        </p:grpSpPr>
        <p:sp>
          <p:nvSpPr>
            <p:cNvPr id="109" name="Google Shape;109;p2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10" name="Google Shape;110;p2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11" name="Google Shape;111;p2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12" name="Google Shape;112;p2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2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Conclusions</a:t>
              </a:r>
              <a:endParaRPr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2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14" name="Google Shape;114;p2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31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sz="3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5" name="Google Shape;115;p26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Conclusion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Recommendation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" name="Google Shape;116;p26"/>
          <p:cNvGrpSpPr/>
          <p:nvPr/>
        </p:nvGrpSpPr>
        <p:grpSpPr>
          <a:xfrm>
            <a:off x="500915" y="3411818"/>
            <a:ext cx="8142169" cy="752380"/>
            <a:chOff x="1593000" y="2322568"/>
            <a:chExt cx="5957975" cy="643500"/>
          </a:xfrm>
        </p:grpSpPr>
        <p:sp>
          <p:nvSpPr>
            <p:cNvPr id="117" name="Google Shape;117;p2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18" name="Google Shape;118;p2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19" name="Google Shape;119;p2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20" name="Google Shape;120;p2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2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Key findings</a:t>
              </a:r>
              <a:endParaRPr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" name="Google Shape;121;p2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22" name="Google Shape;122;p2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31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sz="3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3" name="Google Shape;123;p26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Model results + interpretation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Metric evaluation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Limitations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4" name="Google Shape;124;p26"/>
          <p:cNvGrpSpPr/>
          <p:nvPr/>
        </p:nvGrpSpPr>
        <p:grpSpPr>
          <a:xfrm>
            <a:off x="500915" y="2646120"/>
            <a:ext cx="8142169" cy="752380"/>
            <a:chOff x="1593000" y="2322568"/>
            <a:chExt cx="5957975" cy="643500"/>
          </a:xfrm>
        </p:grpSpPr>
        <p:sp>
          <p:nvSpPr>
            <p:cNvPr id="125" name="Google Shape;125;p2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26" name="Google Shape;126;p2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27" name="Google Shape;127;p2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28" name="Google Shape;128;p26"/>
            <p:cNvSpPr/>
            <p:nvPr/>
          </p:nvSpPr>
          <p:spPr>
            <a:xfrm>
              <a:off x="2342633" y="2399954"/>
              <a:ext cx="21075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2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Analytic Approach</a:t>
              </a:r>
              <a:endParaRPr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2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30" name="Google Shape;130;p2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31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3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1" name="Google Shape;131;p26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Statistical Models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Justification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2" name="Google Shape;132;p26"/>
          <p:cNvGrpSpPr/>
          <p:nvPr/>
        </p:nvGrpSpPr>
        <p:grpSpPr>
          <a:xfrm>
            <a:off x="500915" y="1880462"/>
            <a:ext cx="8142169" cy="752380"/>
            <a:chOff x="1593000" y="2322568"/>
            <a:chExt cx="5957975" cy="643500"/>
          </a:xfrm>
        </p:grpSpPr>
        <p:sp>
          <p:nvSpPr>
            <p:cNvPr id="133" name="Google Shape;133;p2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34" name="Google Shape;134;p2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35" name="Google Shape;135;p2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36" name="Google Shape;136;p2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2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Data Overview</a:t>
              </a:r>
              <a:endParaRPr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" name="Google Shape;137;p2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38" name="Google Shape;138;p2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31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3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39" name="Google Shape;139;p26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Data Source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Variables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EDA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0" name="Google Shape;140;p26"/>
          <p:cNvGrpSpPr/>
          <p:nvPr/>
        </p:nvGrpSpPr>
        <p:grpSpPr>
          <a:xfrm>
            <a:off x="500915" y="1114786"/>
            <a:ext cx="8142169" cy="752380"/>
            <a:chOff x="1593000" y="2322568"/>
            <a:chExt cx="5957975" cy="643500"/>
          </a:xfrm>
        </p:grpSpPr>
        <p:sp>
          <p:nvSpPr>
            <p:cNvPr id="141" name="Google Shape;141;p26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42" name="Google Shape;142;p26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43" name="Google Shape;143;p26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44" name="Google Shape;144;p26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25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Introduction</a:t>
              </a:r>
              <a:endParaRPr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5" name="Google Shape;145;p26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dist="28575" dir="2700000" algn="bl" rotWithShape="0">
                <a:srgbClr val="000000">
                  <a:alpha val="17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900"/>
            </a:p>
          </p:txBody>
        </p:sp>
        <p:sp>
          <p:nvSpPr>
            <p:cNvPr id="146" name="Google Shape;146;p26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 sz="31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31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47" name="Google Shape;147;p26"/>
            <p:cNvSpPr/>
            <p:nvPr/>
          </p:nvSpPr>
          <p:spPr>
            <a:xfrm>
              <a:off x="4387850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Motivation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Research Question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1400"/>
                <a:buFont typeface="Roboto"/>
                <a:buChar char="●"/>
              </a:pPr>
              <a:r>
                <a:rPr lang="en-CA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Study Implication</a:t>
              </a:r>
              <a:endParaRPr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8" name="Google Shape;14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4"/>
          <p:cNvSpPr txBox="1">
            <a:spLocks noGrp="1"/>
          </p:cNvSpPr>
          <p:nvPr>
            <p:ph type="title"/>
          </p:nvPr>
        </p:nvSpPr>
        <p:spPr>
          <a:xfrm>
            <a:off x="311700" y="52616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2500"/>
              <a:t>Comparison of additional Quercus visit effect </a:t>
            </a:r>
            <a:endParaRPr sz="2500"/>
          </a:p>
        </p:txBody>
      </p:sp>
      <p:sp>
        <p:nvSpPr>
          <p:cNvPr id="556" name="Google Shape;556;p44"/>
          <p:cNvSpPr txBox="1"/>
          <p:nvPr/>
        </p:nvSpPr>
        <p:spPr>
          <a:xfrm>
            <a:off x="6306800" y="1259425"/>
            <a:ext cx="2525400" cy="35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CA" sz="1600">
                <a:solidFill>
                  <a:schemeClr val="dk2"/>
                </a:solidFill>
              </a:rPr>
              <a:t>As window length increases, one additional quercus visit leads to OR closer to 1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CA" sz="1600">
                <a:solidFill>
                  <a:schemeClr val="dk2"/>
                </a:solidFill>
              </a:rPr>
              <a:t>More similar odds to drop out compared to without additional Quercus visit.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-CA" sz="1600">
                <a:solidFill>
                  <a:schemeClr val="dk2"/>
                </a:solidFill>
              </a:rPr>
              <a:t>Increase quercus visit in earlier period is more effective in lowering the dropout risk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557" name="Google Shape;557;p44" title="Screenshot 2025-03-13 at 9.58.47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600" y="1130925"/>
            <a:ext cx="6002002" cy="37875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8" name="Google Shape;558;p44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559" name="Google Shape;559;p44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60" name="Google Shape;560;p44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" name="Google Shape;561;p44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562" name="Google Shape;562;p44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63" name="Google Shape;563;p44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44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565" name="Google Shape;565;p44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66" name="Google Shape;566;p44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44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568" name="Google Shape;568;p44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69" name="Google Shape;569;p44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44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571" name="Google Shape;571;p44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72" name="Google Shape;572;p44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" name="Google Shape;573;p44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74" name="Google Shape;574;p44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Key findings</a:t>
            </a:r>
            <a:endParaRPr sz="1200" b="1"/>
          </a:p>
        </p:txBody>
      </p:sp>
      <p:sp>
        <p:nvSpPr>
          <p:cNvPr id="575" name="Google Shape;575;p44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76" name="Google Shape;576;p44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77" name="Google Shape;577;p44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578" name="Google Shape;57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5"/>
          <p:cNvSpPr txBox="1">
            <a:spLocks noGrp="1"/>
          </p:cNvSpPr>
          <p:nvPr>
            <p:ph type="title"/>
          </p:nvPr>
        </p:nvSpPr>
        <p:spPr>
          <a:xfrm>
            <a:off x="311700" y="5583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Model evaluation metrics</a:t>
            </a:r>
            <a:endParaRPr/>
          </a:p>
        </p:txBody>
      </p:sp>
      <p:sp>
        <p:nvSpPr>
          <p:cNvPr id="584" name="Google Shape;584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CA">
                <a:solidFill>
                  <a:srgbClr val="434343"/>
                </a:solidFill>
              </a:rPr>
              <a:t>Different thresholds</a:t>
            </a:r>
            <a:endParaRPr>
              <a:solidFill>
                <a:srgbClr val="434343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Output of LR model = drop-out probability</a:t>
            </a:r>
            <a:endParaRPr>
              <a:solidFill>
                <a:srgbClr val="434343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Cut off probability to classify a student into the drop out group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-CA">
                <a:solidFill>
                  <a:srgbClr val="FF0000"/>
                </a:solidFill>
              </a:rPr>
              <a:t>Sensitivity (TPR)</a:t>
            </a:r>
            <a:endParaRPr>
              <a:solidFill>
                <a:srgbClr val="FF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Ability to correctly identify students who actually drop out.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CA">
                <a:solidFill>
                  <a:srgbClr val="434343"/>
                </a:solidFill>
              </a:rPr>
              <a:t>Specificity (TNR)</a:t>
            </a:r>
            <a:endParaRPr>
              <a:solidFill>
                <a:srgbClr val="434343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Ability to correctly identify students who did not drop out.</a:t>
            </a:r>
            <a:endParaRPr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CA">
                <a:solidFill>
                  <a:srgbClr val="434343"/>
                </a:solidFill>
              </a:rPr>
              <a:t>Misclassification rate</a:t>
            </a:r>
            <a:endParaRPr>
              <a:solidFill>
                <a:srgbClr val="434343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-CA">
                <a:solidFill>
                  <a:srgbClr val="434343"/>
                </a:solidFill>
              </a:rPr>
              <a:t>Proportion of all incorrect predictions (FP+FN)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585" name="Google Shape;585;p45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586" name="Google Shape;586;p45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87" name="Google Shape;587;p45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45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589" name="Google Shape;589;p45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90" name="Google Shape;590;p45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" name="Google Shape;591;p45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592" name="Google Shape;592;p45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93" name="Google Shape;593;p45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" name="Google Shape;594;p45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595" name="Google Shape;595;p45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96" name="Google Shape;596;p45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45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598" name="Google Shape;598;p45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599" name="Google Shape;599;p45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" name="Google Shape;600;p45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01" name="Google Shape;601;p45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Key findings</a:t>
            </a:r>
            <a:endParaRPr sz="1200" b="1"/>
          </a:p>
        </p:txBody>
      </p:sp>
      <p:sp>
        <p:nvSpPr>
          <p:cNvPr id="602" name="Google Shape;602;p45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03" name="Google Shape;603;p45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04" name="Google Shape;604;p45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05" name="Google Shape;605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6"/>
          <p:cNvSpPr txBox="1">
            <a:spLocks noGrp="1"/>
          </p:cNvSpPr>
          <p:nvPr>
            <p:ph type="title"/>
          </p:nvPr>
        </p:nvSpPr>
        <p:spPr>
          <a:xfrm>
            <a:off x="311700" y="536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Evaluation metric results</a:t>
            </a:r>
            <a:endParaRPr/>
          </a:p>
        </p:txBody>
      </p:sp>
      <p:pic>
        <p:nvPicPr>
          <p:cNvPr id="611" name="Google Shape;611;p46" title="Screenshot 2025-03-13 at 4.05.35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8825" y="1061425"/>
            <a:ext cx="7004326" cy="328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2" name="Google Shape;612;p46" title="Screenshot 2025-03-13 at 4.05.58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3337" y="4345900"/>
            <a:ext cx="6855300" cy="63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46"/>
          <p:cNvSpPr txBox="1"/>
          <p:nvPr/>
        </p:nvSpPr>
        <p:spPr>
          <a:xfrm>
            <a:off x="6819750" y="4462725"/>
            <a:ext cx="4695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2"/>
                </a:solidFill>
              </a:rPr>
              <a:t>👍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14" name="Google Shape;614;p46"/>
          <p:cNvSpPr txBox="1"/>
          <p:nvPr/>
        </p:nvSpPr>
        <p:spPr>
          <a:xfrm>
            <a:off x="6819750" y="1507225"/>
            <a:ext cx="350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2"/>
                </a:solidFill>
              </a:rPr>
              <a:t>👎</a:t>
            </a:r>
            <a:endParaRPr/>
          </a:p>
        </p:txBody>
      </p:sp>
      <p:sp>
        <p:nvSpPr>
          <p:cNvPr id="615" name="Google Shape;615;p46"/>
          <p:cNvSpPr txBox="1"/>
          <p:nvPr/>
        </p:nvSpPr>
        <p:spPr>
          <a:xfrm>
            <a:off x="5727725" y="4462725"/>
            <a:ext cx="4695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2"/>
                </a:solidFill>
              </a:rPr>
              <a:t>👍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16" name="Google Shape;616;p46"/>
          <p:cNvSpPr txBox="1"/>
          <p:nvPr/>
        </p:nvSpPr>
        <p:spPr>
          <a:xfrm>
            <a:off x="5727725" y="1507225"/>
            <a:ext cx="350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2"/>
                </a:solidFill>
              </a:rPr>
              <a:t>👎</a:t>
            </a:r>
            <a:endParaRPr/>
          </a:p>
        </p:txBody>
      </p:sp>
      <p:sp>
        <p:nvSpPr>
          <p:cNvPr id="617" name="Google Shape;617;p46"/>
          <p:cNvSpPr txBox="1"/>
          <p:nvPr/>
        </p:nvSpPr>
        <p:spPr>
          <a:xfrm>
            <a:off x="4645625" y="4462725"/>
            <a:ext cx="350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2"/>
                </a:solidFill>
              </a:rPr>
              <a:t>👎</a:t>
            </a:r>
            <a:endParaRPr/>
          </a:p>
        </p:txBody>
      </p:sp>
      <p:sp>
        <p:nvSpPr>
          <p:cNvPr id="618" name="Google Shape;618;p46"/>
          <p:cNvSpPr txBox="1"/>
          <p:nvPr/>
        </p:nvSpPr>
        <p:spPr>
          <a:xfrm>
            <a:off x="4645625" y="1447975"/>
            <a:ext cx="4695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chemeClr val="dk2"/>
                </a:solidFill>
              </a:rPr>
              <a:t>👍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19" name="Google Shape;619;p46"/>
          <p:cNvSpPr/>
          <p:nvPr/>
        </p:nvSpPr>
        <p:spPr>
          <a:xfrm>
            <a:off x="4013700" y="1419175"/>
            <a:ext cx="141900" cy="6378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cxnSp>
        <p:nvCxnSpPr>
          <p:cNvPr id="620" name="Google Shape;620;p46"/>
          <p:cNvCxnSpPr>
            <a:stCxn id="619" idx="1"/>
            <a:endCxn id="621" idx="3"/>
          </p:cNvCxnSpPr>
          <p:nvPr/>
        </p:nvCxnSpPr>
        <p:spPr>
          <a:xfrm rot="10800000">
            <a:off x="1130700" y="1738075"/>
            <a:ext cx="288300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1" name="Google Shape;621;p46"/>
          <p:cNvSpPr txBox="1"/>
          <p:nvPr/>
        </p:nvSpPr>
        <p:spPr>
          <a:xfrm>
            <a:off x="311700" y="1536025"/>
            <a:ext cx="8190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FF0000"/>
                </a:solidFill>
              </a:rPr>
              <a:t>Similar</a:t>
            </a:r>
            <a:endParaRPr sz="1600">
              <a:solidFill>
                <a:srgbClr val="FF0000"/>
              </a:solidFill>
            </a:endParaRPr>
          </a:p>
        </p:txBody>
      </p:sp>
      <p:grpSp>
        <p:nvGrpSpPr>
          <p:cNvPr id="622" name="Google Shape;622;p46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623" name="Google Shape;623;p46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24" name="Google Shape;624;p46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46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626" name="Google Shape;626;p46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27" name="Google Shape;627;p46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46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629" name="Google Shape;629;p46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30" name="Google Shape;630;p46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46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632" name="Google Shape;632;p46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33" name="Google Shape;633;p46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46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635" name="Google Shape;635;p46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36" name="Google Shape;636;p46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" name="Google Shape;637;p46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38" name="Google Shape;638;p46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Key findings</a:t>
            </a:r>
            <a:endParaRPr sz="1200" b="1"/>
          </a:p>
        </p:txBody>
      </p:sp>
      <p:sp>
        <p:nvSpPr>
          <p:cNvPr id="639" name="Google Shape;639;p46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40" name="Google Shape;640;p46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41" name="Google Shape;641;p46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42" name="Google Shape;642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47"/>
          <p:cNvSpPr txBox="1">
            <a:spLocks noGrp="1"/>
          </p:cNvSpPr>
          <p:nvPr>
            <p:ph type="title"/>
          </p:nvPr>
        </p:nvSpPr>
        <p:spPr>
          <a:xfrm>
            <a:off x="311700" y="6052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Limitation</a:t>
            </a:r>
            <a:endParaRPr/>
          </a:p>
        </p:txBody>
      </p:sp>
      <p:graphicFrame>
        <p:nvGraphicFramePr>
          <p:cNvPr id="648" name="Google Shape;648;p47"/>
          <p:cNvGraphicFramePr/>
          <p:nvPr/>
        </p:nvGraphicFramePr>
        <p:xfrm>
          <a:off x="422400" y="1246375"/>
          <a:ext cx="8262000" cy="3427356"/>
        </p:xfrm>
        <a:graphic>
          <a:graphicData uri="http://schemas.openxmlformats.org/drawingml/2006/table">
            <a:tbl>
              <a:tblPr>
                <a:noFill/>
                <a:tableStyleId>{28FF5342-54E1-4362-9E04-9E250132147A}</a:tableStyleId>
              </a:tblPr>
              <a:tblGrid>
                <a:gridCol w="2074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600" b="1" i="1" u="sng">
                          <a:solidFill>
                            <a:srgbClr val="434343"/>
                          </a:solidFill>
                        </a:rPr>
                        <a:t>Issue</a:t>
                      </a:r>
                      <a:endParaRPr sz="1600" b="1" i="1" u="sng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600" b="1" i="1" u="sng">
                          <a:solidFill>
                            <a:srgbClr val="434343"/>
                          </a:solidFill>
                        </a:rPr>
                        <a:t>Description</a:t>
                      </a:r>
                      <a:endParaRPr sz="1600" b="1" i="1" u="sng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b="1">
                          <a:solidFill>
                            <a:srgbClr val="434343"/>
                          </a:solidFill>
                        </a:rPr>
                        <a:t>⚠️ </a:t>
                      </a:r>
                      <a:r>
                        <a:rPr lang="en-CA" sz="1600" b="1">
                          <a:solidFill>
                            <a:srgbClr val="434343"/>
                          </a:solidFill>
                        </a:rPr>
                        <a:t>Non-longitudinal</a:t>
                      </a:r>
                      <a:endParaRPr sz="1600" b="1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1600">
                          <a:solidFill>
                            <a:srgbClr val="434343"/>
                          </a:solidFill>
                        </a:rPr>
                        <a:t>Does not capture probability changes over time</a:t>
                      </a:r>
                      <a:endParaRPr sz="1600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CA" b="1">
                          <a:solidFill>
                            <a:srgbClr val="434343"/>
                          </a:solidFill>
                        </a:rPr>
                        <a:t>⚠️ </a:t>
                      </a:r>
                      <a:r>
                        <a:rPr lang="en-CA" sz="1600" b="1">
                          <a:solidFill>
                            <a:srgbClr val="434343"/>
                          </a:solidFill>
                        </a:rPr>
                        <a:t>Data Imbalance</a:t>
                      </a:r>
                      <a:endParaRPr sz="1600" b="1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600"/>
                        <a:buChar char="●"/>
                      </a:pPr>
                      <a:r>
                        <a:rPr lang="en-CA" sz="1600">
                          <a:solidFill>
                            <a:srgbClr val="434343"/>
                          </a:solidFill>
                        </a:rPr>
                        <a:t>Active = 584 vs Dropped out = 76 </a:t>
                      </a:r>
                      <a:endParaRPr sz="1600">
                        <a:solidFill>
                          <a:srgbClr val="434343"/>
                        </a:solidFill>
                      </a:endParaRPr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600"/>
                        <a:buChar char="●"/>
                      </a:pPr>
                      <a:r>
                        <a:rPr lang="en-CA" sz="1600">
                          <a:solidFill>
                            <a:srgbClr val="434343"/>
                          </a:solidFill>
                        </a:rPr>
                        <a:t>“All-negative-prediction model”: misclassification rate ~11.97%</a:t>
                      </a:r>
                      <a:endParaRPr sz="1600">
                        <a:solidFill>
                          <a:srgbClr val="434343"/>
                        </a:solidFill>
                      </a:endParaRPr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600"/>
                        <a:buChar char="●"/>
                      </a:pPr>
                      <a:r>
                        <a:rPr lang="en-CA" sz="1600">
                          <a:solidFill>
                            <a:srgbClr val="434343"/>
                          </a:solidFill>
                        </a:rPr>
                        <a:t>Final models demonstrated worse misclassification rates</a:t>
                      </a:r>
                      <a:endParaRPr sz="1600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CA" b="1">
                          <a:solidFill>
                            <a:srgbClr val="434343"/>
                          </a:solidFill>
                        </a:rPr>
                        <a:t>⚠️ </a:t>
                      </a:r>
                      <a:r>
                        <a:rPr lang="en-CA" sz="1600" b="1">
                          <a:solidFill>
                            <a:srgbClr val="434343"/>
                          </a:solidFill>
                        </a:rPr>
                        <a:t>Low Sensitivity</a:t>
                      </a:r>
                      <a:endParaRPr sz="1600" b="1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600"/>
                        <a:buChar char="●"/>
                      </a:pPr>
                      <a:r>
                        <a:rPr lang="en-CA" sz="1600">
                          <a:solidFill>
                            <a:srgbClr val="434343"/>
                          </a:solidFill>
                        </a:rPr>
                        <a:t>Struggles to correctly predict students who are at risk of dropping out</a:t>
                      </a:r>
                      <a:endParaRPr sz="1600">
                        <a:solidFill>
                          <a:srgbClr val="434343"/>
                        </a:solidFill>
                      </a:endParaRPr>
                    </a:p>
                    <a:p>
                      <a:pPr marL="457200" lvl="0" indent="-3302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34343"/>
                        </a:buClr>
                        <a:buSzPts val="1600"/>
                        <a:buChar char="●"/>
                      </a:pPr>
                      <a:r>
                        <a:rPr lang="en-CA" sz="1600">
                          <a:solidFill>
                            <a:srgbClr val="434343"/>
                          </a:solidFill>
                        </a:rPr>
                        <a:t>Hinders the opportunities to offer support to “missed” students before they disengage</a:t>
                      </a:r>
                      <a:endParaRPr sz="1600">
                        <a:solidFill>
                          <a:srgbClr val="43434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649" name="Google Shape;649;p47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650" name="Google Shape;650;p47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51" name="Google Shape;651;p47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" name="Google Shape;652;p47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653" name="Google Shape;653;p47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47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656" name="Google Shape;656;p47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57" name="Google Shape;657;p47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" name="Google Shape;658;p47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659" name="Google Shape;659;p47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" name="Google Shape;661;p47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662" name="Google Shape;662;p47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" name="Google Shape;664;p47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65" name="Google Shape;665;p47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Key findings</a:t>
            </a:r>
            <a:endParaRPr sz="1200" b="1"/>
          </a:p>
        </p:txBody>
      </p:sp>
      <p:sp>
        <p:nvSpPr>
          <p:cNvPr id="666" name="Google Shape;666;p47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67" name="Google Shape;667;p47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68" name="Google Shape;668;p47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69" name="Google Shape;669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Conclusion</a:t>
            </a:r>
            <a:endParaRPr/>
          </a:p>
        </p:txBody>
      </p:sp>
      <p:sp>
        <p:nvSpPr>
          <p:cNvPr id="675" name="Google Shape;675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49"/>
          <p:cNvSpPr txBox="1">
            <a:spLocks noGrp="1"/>
          </p:cNvSpPr>
          <p:nvPr>
            <p:ph type="title"/>
          </p:nvPr>
        </p:nvSpPr>
        <p:spPr>
          <a:xfrm>
            <a:off x="311700" y="536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Conclusion</a:t>
            </a:r>
            <a:endParaRPr/>
          </a:p>
        </p:txBody>
      </p:sp>
      <p:sp>
        <p:nvSpPr>
          <p:cNvPr id="681" name="Google Shape;681;p49"/>
          <p:cNvSpPr txBox="1">
            <a:spLocks noGrp="1"/>
          </p:cNvSpPr>
          <p:nvPr>
            <p:ph type="body" idx="1"/>
          </p:nvPr>
        </p:nvSpPr>
        <p:spPr>
          <a:xfrm>
            <a:off x="311700" y="1257000"/>
            <a:ext cx="8520600" cy="35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en-CA" b="1" u="sng">
                <a:solidFill>
                  <a:srgbClr val="434343"/>
                </a:solidFill>
              </a:rPr>
              <a:t>Quersus Engagement is a Strong Factor</a:t>
            </a:r>
            <a:endParaRPr u="sng">
              <a:solidFill>
                <a:srgbClr val="434343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EDA: Lower or irregular usage patterns observed among dropout students.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Model: significant predictor</a:t>
            </a:r>
            <a:endParaRPr sz="1400">
              <a:solidFill>
                <a:srgbClr val="434343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en-CA" b="1" u="sng">
                <a:solidFill>
                  <a:srgbClr val="434343"/>
                </a:solidFill>
              </a:rPr>
              <a:t>Critical First Four Weeks</a:t>
            </a:r>
            <a:endParaRPr u="sng">
              <a:solidFill>
                <a:srgbClr val="434343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en-CA" b="1" u="sng">
                <a:solidFill>
                  <a:srgbClr val="434343"/>
                </a:solidFill>
              </a:rPr>
              <a:t>Demographic &amp; Academic Factors</a:t>
            </a:r>
            <a:endParaRPr b="1" u="sng">
              <a:solidFill>
                <a:srgbClr val="434343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Male, domestic, incoming GPA &lt; 76%, taking fewer first-term courses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Note: limited predictive power compared to Quercus engagement</a:t>
            </a:r>
            <a:endParaRPr sz="1400">
              <a:solidFill>
                <a:srgbClr val="434343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>
                <a:srgbClr val="434343"/>
              </a:buClr>
              <a:buSzPts val="1800"/>
              <a:buAutoNum type="arabicPeriod"/>
            </a:pPr>
            <a:r>
              <a:rPr lang="en-CA" b="1" u="sng">
                <a:solidFill>
                  <a:srgbClr val="434343"/>
                </a:solidFill>
              </a:rPr>
              <a:t>Limited sensitivity</a:t>
            </a:r>
            <a:endParaRPr u="sng">
              <a:solidFill>
                <a:srgbClr val="434343"/>
              </a:solidFill>
            </a:endParaRPr>
          </a:p>
        </p:txBody>
      </p:sp>
      <p:grpSp>
        <p:nvGrpSpPr>
          <p:cNvPr id="682" name="Google Shape;682;p49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683" name="Google Shape;683;p49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84" name="Google Shape;684;p49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" name="Google Shape;685;p49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686" name="Google Shape;686;p49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87" name="Google Shape;687;p49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" name="Google Shape;688;p49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689" name="Google Shape;689;p49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49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692" name="Google Shape;692;p49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" name="Google Shape;694;p49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695" name="Google Shape;695;p49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696" name="Google Shape;696;p49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" name="Google Shape;697;p49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98" name="Google Shape;698;p49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699" name="Google Shape;699;p49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700" name="Google Shape;700;p49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701" name="Google Shape;701;p49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Conclusion</a:t>
            </a:r>
            <a:endParaRPr sz="1200" b="1"/>
          </a:p>
        </p:txBody>
      </p:sp>
      <p:sp>
        <p:nvSpPr>
          <p:cNvPr id="702" name="Google Shape;702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50"/>
          <p:cNvSpPr txBox="1">
            <a:spLocks noGrp="1"/>
          </p:cNvSpPr>
          <p:nvPr>
            <p:ph type="title"/>
          </p:nvPr>
        </p:nvSpPr>
        <p:spPr>
          <a:xfrm>
            <a:off x="311700" y="55833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Recommendation</a:t>
            </a:r>
            <a:endParaRPr/>
          </a:p>
        </p:txBody>
      </p:sp>
      <p:sp>
        <p:nvSpPr>
          <p:cNvPr id="708" name="Google Shape;708;p5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en-CA" b="1" u="sng">
                <a:solidFill>
                  <a:srgbClr val="434343"/>
                </a:solidFill>
              </a:rPr>
              <a:t>Conduct feature selection</a:t>
            </a:r>
            <a:endParaRPr b="1" u="sng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Elastic net/ LASSO/ StepAIC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Eliminate unimportant demographic predictors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Check if Quercus visit predictor will be eliminated</a:t>
            </a:r>
            <a:endParaRPr sz="1400"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en-CA" b="1" u="sng">
                <a:solidFill>
                  <a:srgbClr val="434343"/>
                </a:solidFill>
              </a:rPr>
              <a:t>Further model validation</a:t>
            </a:r>
            <a:endParaRPr b="1" u="sng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Independent dataset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E.g. different student cohort</a:t>
            </a:r>
            <a:endParaRPr sz="1400">
              <a:solidFill>
                <a:srgbClr val="434343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AutoNum type="arabicPeriod"/>
            </a:pPr>
            <a:r>
              <a:rPr lang="en-CA" b="1" u="sng">
                <a:solidFill>
                  <a:srgbClr val="434343"/>
                </a:solidFill>
              </a:rPr>
              <a:t>Expand observation window</a:t>
            </a:r>
            <a:endParaRPr b="1" u="sng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Full-year Quercus engagement data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End-of-year predictors (Year 1 CGPA and final academic standing)</a:t>
            </a:r>
            <a:endParaRPr sz="1400">
              <a:solidFill>
                <a:srgbClr val="434343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CA" sz="1400">
                <a:solidFill>
                  <a:srgbClr val="434343"/>
                </a:solidFill>
              </a:rPr>
              <a:t>Provides academic support during the summer</a:t>
            </a:r>
            <a:endParaRPr sz="14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grpSp>
        <p:nvGrpSpPr>
          <p:cNvPr id="709" name="Google Shape;709;p50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710" name="Google Shape;710;p50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711" name="Google Shape;711;p50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" name="Google Shape;712;p50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713" name="Google Shape;713;p50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714" name="Google Shape;714;p50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50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716" name="Google Shape;716;p50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717" name="Google Shape;717;p50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" name="Google Shape;718;p50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719" name="Google Shape;719;p50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720" name="Google Shape;720;p50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" name="Google Shape;721;p50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722" name="Google Shape;722;p50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723" name="Google Shape;723;p50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" name="Google Shape;724;p50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725" name="Google Shape;725;p50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726" name="Google Shape;726;p50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727" name="Google Shape;727;p50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728" name="Google Shape;728;p50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Conclusion</a:t>
            </a:r>
            <a:endParaRPr sz="1200" b="1"/>
          </a:p>
        </p:txBody>
      </p:sp>
      <p:sp>
        <p:nvSpPr>
          <p:cNvPr id="729" name="Google Shape;729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Supplementary Slides</a:t>
            </a:r>
            <a:endParaRPr/>
          </a:p>
        </p:txBody>
      </p:sp>
      <p:sp>
        <p:nvSpPr>
          <p:cNvPr id="740" name="Google Shape;740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5" name="Google Shape;745;p53" title="Screenshot 2025-03-14 at 6.44.57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7575" y="1124700"/>
            <a:ext cx="7124124" cy="3854350"/>
          </a:xfrm>
          <a:prstGeom prst="rect">
            <a:avLst/>
          </a:prstGeom>
          <a:noFill/>
          <a:ln>
            <a:noFill/>
          </a:ln>
        </p:spPr>
      </p:pic>
      <p:sp>
        <p:nvSpPr>
          <p:cNvPr id="746" name="Google Shape;746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W1 - W8 Model results</a:t>
            </a:r>
            <a:endParaRPr/>
          </a:p>
        </p:txBody>
      </p:sp>
      <p:sp>
        <p:nvSpPr>
          <p:cNvPr id="747" name="Google Shape;747;p53"/>
          <p:cNvSpPr/>
          <p:nvPr/>
        </p:nvSpPr>
        <p:spPr>
          <a:xfrm>
            <a:off x="1557575" y="1795875"/>
            <a:ext cx="7036800" cy="345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53"/>
          <p:cNvSpPr txBox="1"/>
          <p:nvPr/>
        </p:nvSpPr>
        <p:spPr>
          <a:xfrm>
            <a:off x="87575" y="1478625"/>
            <a:ext cx="17115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OR of additional day visit during W1-W4 </a:t>
            </a:r>
            <a:endParaRPr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= exp(-2.74*1/56)  </a:t>
            </a:r>
            <a:endParaRPr i="1">
              <a:solidFill>
                <a:srgbClr val="0000FF"/>
              </a:solidFill>
            </a:endParaRPr>
          </a:p>
        </p:txBody>
      </p:sp>
      <p:sp>
        <p:nvSpPr>
          <p:cNvPr id="749" name="Google Shape;749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Introduction</a:t>
            </a:r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4" name="Google Shape;754;p54" title="Screenshot 2025-03-14 at 6.45.40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9850" y="1017725"/>
            <a:ext cx="7284743" cy="3922550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5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CA"/>
              <a:t>W1 - W12 Model results</a:t>
            </a:r>
            <a:endParaRPr/>
          </a:p>
        </p:txBody>
      </p:sp>
      <p:sp>
        <p:nvSpPr>
          <p:cNvPr id="756" name="Google Shape;756;p54"/>
          <p:cNvSpPr/>
          <p:nvPr/>
        </p:nvSpPr>
        <p:spPr>
          <a:xfrm>
            <a:off x="1629850" y="1773475"/>
            <a:ext cx="7141800" cy="348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54"/>
          <p:cNvSpPr txBox="1"/>
          <p:nvPr/>
        </p:nvSpPr>
        <p:spPr>
          <a:xfrm>
            <a:off x="120125" y="1479650"/>
            <a:ext cx="15912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OR of additional day visit during W1-W12 </a:t>
            </a:r>
            <a:endParaRPr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= exp(-2.87*1/84)  </a:t>
            </a:r>
            <a:endParaRPr i="1">
              <a:solidFill>
                <a:srgbClr val="0000FF"/>
              </a:solidFill>
            </a:endParaRPr>
          </a:p>
        </p:txBody>
      </p:sp>
      <p:sp>
        <p:nvSpPr>
          <p:cNvPr id="758" name="Google Shape;758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3" name="Google Shape;763;p55" title="Screenshot 2025-03-14 at 6.46.38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4400" y="1125150"/>
            <a:ext cx="7042701" cy="383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CA"/>
              <a:t>W1 - W15 Model results</a:t>
            </a:r>
            <a:endParaRPr/>
          </a:p>
        </p:txBody>
      </p:sp>
      <p:sp>
        <p:nvSpPr>
          <p:cNvPr id="765" name="Google Shape;765;p55"/>
          <p:cNvSpPr/>
          <p:nvPr/>
        </p:nvSpPr>
        <p:spPr>
          <a:xfrm>
            <a:off x="1646500" y="1861850"/>
            <a:ext cx="6849600" cy="355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55"/>
          <p:cNvSpPr txBox="1"/>
          <p:nvPr/>
        </p:nvSpPr>
        <p:spPr>
          <a:xfrm>
            <a:off x="87375" y="1479650"/>
            <a:ext cx="16242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OR of additional day visit during W1-W15 </a:t>
            </a:r>
            <a:endParaRPr i="1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i="1">
                <a:solidFill>
                  <a:srgbClr val="0000FF"/>
                </a:solidFill>
              </a:rPr>
              <a:t>= exp(-3.09*1/98)  </a:t>
            </a:r>
            <a:endParaRPr i="1">
              <a:solidFill>
                <a:srgbClr val="0000FF"/>
              </a:solidFill>
            </a:endParaRPr>
          </a:p>
        </p:txBody>
      </p:sp>
      <p:sp>
        <p:nvSpPr>
          <p:cNvPr id="767" name="Google Shape;767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31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311700" y="494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Introduction</a:t>
            </a: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379600" y="1017725"/>
            <a:ext cx="8520600" cy="3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</a:rPr>
              <a:t>👀 </a:t>
            </a:r>
            <a:r>
              <a:rPr lang="en-CA" b="1" u="sng">
                <a:solidFill>
                  <a:srgbClr val="434343"/>
                </a:solidFill>
              </a:rPr>
              <a:t>Motivation</a:t>
            </a:r>
            <a:endParaRPr u="sng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Individuals without a post-secondary degree -&gt; lower earnings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Retaining 1% more students -&gt; $ 3 million tuition revenue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CA" sz="1900" b="1">
                <a:solidFill>
                  <a:srgbClr val="434343"/>
                </a:solidFill>
              </a:rPr>
              <a:t>📌 </a:t>
            </a:r>
            <a:r>
              <a:rPr lang="en-CA" sz="1900" b="1" u="sng">
                <a:solidFill>
                  <a:srgbClr val="434343"/>
                </a:solidFill>
              </a:rPr>
              <a:t>Research Objective</a:t>
            </a:r>
            <a:endParaRPr sz="1900" b="1" u="sng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Investigate the association between students’ engagement patterns in Quercus and their likelihood of dropping out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CA" b="1">
                <a:solidFill>
                  <a:srgbClr val="434343"/>
                </a:solidFill>
              </a:rPr>
              <a:t>🌟 </a:t>
            </a:r>
            <a:r>
              <a:rPr lang="en-CA" b="1" u="sng">
                <a:solidFill>
                  <a:srgbClr val="434343"/>
                </a:solidFill>
              </a:rPr>
              <a:t>Study significance</a:t>
            </a:r>
            <a:endParaRPr b="1" u="sng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Inform interventions, such as assigning college registrars to conduct </a:t>
            </a:r>
            <a:r>
              <a:rPr lang="en-CA" sz="1600" b="1">
                <a:solidFill>
                  <a:srgbClr val="434343"/>
                </a:solidFill>
              </a:rPr>
              <a:t>early</a:t>
            </a:r>
            <a:r>
              <a:rPr lang="en-CA" sz="1600">
                <a:solidFill>
                  <a:srgbClr val="434343"/>
                </a:solidFill>
              </a:rPr>
              <a:t> outreach to support at-risk students </a:t>
            </a:r>
            <a:endParaRPr sz="1600">
              <a:solidFill>
                <a:srgbClr val="434343"/>
              </a:solidFill>
            </a:endParaRPr>
          </a:p>
        </p:txBody>
      </p:sp>
      <p:grpSp>
        <p:nvGrpSpPr>
          <p:cNvPr id="161" name="Google Shape;161;p28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162" name="Google Shape;162;p28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28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165" name="Google Shape;165;p28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167;p28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168" name="Google Shape;168;p28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28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171" name="Google Shape;171;p28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28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174" name="Google Shape;174;p28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28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Introduction</a:t>
            </a:r>
            <a:endParaRPr sz="1200" b="1"/>
          </a:p>
        </p:txBody>
      </p:sp>
      <p:sp>
        <p:nvSpPr>
          <p:cNvPr id="177" name="Google Shape;177;p28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Data Overview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181" name="Google Shape;181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Overview</a:t>
            </a:r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311700" y="494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Sources</a:t>
            </a:r>
            <a:endParaRPr/>
          </a:p>
        </p:txBody>
      </p:sp>
      <p:sp>
        <p:nvSpPr>
          <p:cNvPr id="193" name="Google Shape;193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39700" cy="3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b="1" u="sng">
                <a:solidFill>
                  <a:srgbClr val="434343"/>
                </a:solidFill>
              </a:rPr>
              <a:t>1. Quercus Records Store (QRS)</a:t>
            </a:r>
            <a:endParaRPr b="1" u="sng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 b="1">
                <a:solidFill>
                  <a:srgbClr val="434343"/>
                </a:solidFill>
              </a:rPr>
              <a:t>Source</a:t>
            </a:r>
            <a:r>
              <a:rPr lang="en-CA" sz="1600">
                <a:solidFill>
                  <a:srgbClr val="434343"/>
                </a:solidFill>
              </a:rPr>
              <a:t>: University of Toronto’s Learning Management System (LMS)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 b="1">
                <a:solidFill>
                  <a:srgbClr val="434343"/>
                </a:solidFill>
              </a:rPr>
              <a:t>Data Tracked</a:t>
            </a:r>
            <a:r>
              <a:rPr lang="en-CA" sz="1600">
                <a:solidFill>
                  <a:srgbClr val="434343"/>
                </a:solidFill>
              </a:rPr>
              <a:t>: Whether Quercus was accessed on a given day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 b="1">
                <a:solidFill>
                  <a:srgbClr val="434343"/>
                </a:solidFill>
              </a:rPr>
              <a:t>Update Frequency</a:t>
            </a:r>
            <a:r>
              <a:rPr lang="en-CA" sz="1600">
                <a:solidFill>
                  <a:srgbClr val="434343"/>
                </a:solidFill>
              </a:rPr>
              <a:t>: Daily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 b="1">
                <a:solidFill>
                  <a:srgbClr val="434343"/>
                </a:solidFill>
              </a:rPr>
              <a:t>Note</a:t>
            </a:r>
            <a:r>
              <a:rPr lang="en-CA" sz="1600">
                <a:solidFill>
                  <a:srgbClr val="434343"/>
                </a:solidFill>
              </a:rPr>
              <a:t>:</a:t>
            </a:r>
            <a:endParaRPr sz="1600">
              <a:solidFill>
                <a:srgbClr val="434343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</a:pPr>
            <a:r>
              <a:rPr lang="en-CA" sz="1600">
                <a:solidFill>
                  <a:srgbClr val="434343"/>
                </a:solidFill>
              </a:rPr>
              <a:t>No details on specific interactions or timestamps</a:t>
            </a:r>
            <a:endParaRPr sz="1600">
              <a:solidFill>
                <a:srgbClr val="434343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</a:pPr>
            <a:r>
              <a:rPr lang="en-CA" sz="1600">
                <a:solidFill>
                  <a:srgbClr val="434343"/>
                </a:solidFill>
              </a:rPr>
              <a:t>Excludes students who never accessed Quercus during the term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rgbClr val="434343"/>
              </a:solidFill>
            </a:endParaRPr>
          </a:p>
        </p:txBody>
      </p:sp>
      <p:sp>
        <p:nvSpPr>
          <p:cNvPr id="194" name="Google Shape;194;p30"/>
          <p:cNvSpPr txBox="1">
            <a:spLocks noGrp="1"/>
          </p:cNvSpPr>
          <p:nvPr>
            <p:ph type="body" idx="1"/>
          </p:nvPr>
        </p:nvSpPr>
        <p:spPr>
          <a:xfrm>
            <a:off x="4655800" y="1152475"/>
            <a:ext cx="4139700" cy="37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b="1" u="sng">
                <a:solidFill>
                  <a:srgbClr val="434343"/>
                </a:solidFill>
              </a:rPr>
              <a:t>2. Institutional Retention Database</a:t>
            </a:r>
            <a:endParaRPr b="1" u="sng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 b="1">
                <a:solidFill>
                  <a:srgbClr val="434343"/>
                </a:solidFill>
              </a:rPr>
              <a:t>Source</a:t>
            </a:r>
            <a:r>
              <a:rPr lang="en-CA" sz="1600">
                <a:solidFill>
                  <a:srgbClr val="434343"/>
                </a:solidFill>
              </a:rPr>
              <a:t>: University of Toronto’s retention tracking system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 b="1">
                <a:solidFill>
                  <a:srgbClr val="434343"/>
                </a:solidFill>
              </a:rPr>
              <a:t>Data Tracked</a:t>
            </a:r>
            <a:r>
              <a:rPr lang="en-CA" sz="1600">
                <a:solidFill>
                  <a:srgbClr val="434343"/>
                </a:solidFill>
              </a:rPr>
              <a:t>: Students’ second-year retention status, academic performance, and demographics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 b="1">
                <a:solidFill>
                  <a:srgbClr val="434343"/>
                </a:solidFill>
              </a:rPr>
              <a:t>Update Frequency</a:t>
            </a:r>
            <a:r>
              <a:rPr lang="en-CA" sz="1600">
                <a:solidFill>
                  <a:srgbClr val="434343"/>
                </a:solidFill>
              </a:rPr>
              <a:t>: Annually (November 1st)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rgbClr val="434343"/>
              </a:solidFill>
            </a:endParaRPr>
          </a:p>
        </p:txBody>
      </p:sp>
      <p:grpSp>
        <p:nvGrpSpPr>
          <p:cNvPr id="195" name="Google Shape;195;p30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196" name="Google Shape;196;p30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197" name="Google Shape;197;p30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30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199" name="Google Shape;199;p30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201;p30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202" name="Google Shape;202;p30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204;p30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205" name="Google Shape;205;p30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06" name="Google Shape;206;p30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" name="Google Shape;207;p30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208" name="Google Shape;208;p30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30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13" name="Google Shape;213;p30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Data Overview</a:t>
            </a:r>
            <a:endParaRPr sz="1200" b="1"/>
          </a:p>
        </p:txBody>
      </p:sp>
      <p:sp>
        <p:nvSpPr>
          <p:cNvPr id="214" name="Google Shape;214;p30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15" name="Google Shape;215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>
            <a:spLocks noGrp="1"/>
          </p:cNvSpPr>
          <p:nvPr>
            <p:ph type="title"/>
          </p:nvPr>
        </p:nvSpPr>
        <p:spPr>
          <a:xfrm>
            <a:off x="311700" y="494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Data Recap</a:t>
            </a:r>
            <a:endParaRPr/>
          </a:p>
        </p:txBody>
      </p:sp>
      <p:sp>
        <p:nvSpPr>
          <p:cNvPr id="221" name="Google Shape;221;p31"/>
          <p:cNvSpPr txBox="1">
            <a:spLocks noGrp="1"/>
          </p:cNvSpPr>
          <p:nvPr>
            <p:ph type="body" idx="1"/>
          </p:nvPr>
        </p:nvSpPr>
        <p:spPr>
          <a:xfrm>
            <a:off x="311700" y="1066800"/>
            <a:ext cx="8520600" cy="38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</a:rPr>
              <a:t>👥 </a:t>
            </a:r>
            <a:r>
              <a:rPr lang="en-CA" b="1">
                <a:solidFill>
                  <a:srgbClr val="434343"/>
                </a:solidFill>
              </a:rPr>
              <a:t>Participants</a:t>
            </a:r>
            <a:r>
              <a:rPr lang="en-CA">
                <a:solidFill>
                  <a:srgbClr val="434343"/>
                </a:solidFill>
              </a:rPr>
              <a:t>: 2022-2023 UofT First year students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</a:rPr>
              <a:t>📊 </a:t>
            </a:r>
            <a:r>
              <a:rPr lang="en-CA" b="1">
                <a:solidFill>
                  <a:srgbClr val="434343"/>
                </a:solidFill>
              </a:rPr>
              <a:t>Sample size</a:t>
            </a:r>
            <a:r>
              <a:rPr lang="en-CA">
                <a:solidFill>
                  <a:srgbClr val="434343"/>
                </a:solidFill>
              </a:rPr>
              <a:t>: 3299 (after cleaning)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</a:rPr>
              <a:t>🔭 </a:t>
            </a:r>
            <a:r>
              <a:rPr lang="en-CA" b="1">
                <a:solidFill>
                  <a:srgbClr val="434343"/>
                </a:solidFill>
              </a:rPr>
              <a:t>Observation window</a:t>
            </a:r>
            <a:r>
              <a:rPr lang="en-CA">
                <a:solidFill>
                  <a:srgbClr val="434343"/>
                </a:solidFill>
              </a:rPr>
              <a:t>: 1 Sep 2022 - 7 Dec 2022</a:t>
            </a:r>
            <a:endParaRPr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434343"/>
                </a:solidFill>
              </a:rPr>
              <a:t>📝 </a:t>
            </a:r>
            <a:r>
              <a:rPr lang="en-CA" b="1">
                <a:solidFill>
                  <a:srgbClr val="434343"/>
                </a:solidFill>
              </a:rPr>
              <a:t>Relevant Variables:</a:t>
            </a:r>
            <a:endParaRPr b="1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Year 2 Inactive indicator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Incoming GPA before students began at UofT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Gender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Immigration category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First Term Course Count as of November 4, 2022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Daily Quercus visit indicator </a:t>
            </a:r>
            <a:r>
              <a:rPr lang="en-CA" sz="1600" i="1" u="sng">
                <a:solidFill>
                  <a:srgbClr val="434343"/>
                </a:solidFill>
              </a:rPr>
              <a:t>⇒ to be transformed</a:t>
            </a:r>
            <a:endParaRPr sz="1600" i="1" u="sng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Year 1 cGPA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Year 1 Final Standing</a:t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222" name="Google Shape;222;p31"/>
          <p:cNvSpPr/>
          <p:nvPr/>
        </p:nvSpPr>
        <p:spPr>
          <a:xfrm>
            <a:off x="5319325" y="2923450"/>
            <a:ext cx="428700" cy="9012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FF"/>
              </a:solidFill>
            </a:endParaRPr>
          </a:p>
        </p:txBody>
      </p:sp>
      <p:sp>
        <p:nvSpPr>
          <p:cNvPr id="223" name="Google Shape;223;p31"/>
          <p:cNvSpPr txBox="1"/>
          <p:nvPr/>
        </p:nvSpPr>
        <p:spPr>
          <a:xfrm>
            <a:off x="5748025" y="2923450"/>
            <a:ext cx="1945200" cy="9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500">
                <a:solidFill>
                  <a:srgbClr val="0000FF"/>
                </a:solidFill>
              </a:rPr>
              <a:t>Baseline demographic predictors</a:t>
            </a:r>
            <a:endParaRPr sz="1500">
              <a:solidFill>
                <a:srgbClr val="0000FF"/>
              </a:solidFill>
            </a:endParaRPr>
          </a:p>
        </p:txBody>
      </p:sp>
      <p:sp>
        <p:nvSpPr>
          <p:cNvPr id="224" name="Google Shape;224;p31"/>
          <p:cNvSpPr txBox="1"/>
          <p:nvPr/>
        </p:nvSpPr>
        <p:spPr>
          <a:xfrm>
            <a:off x="6399400" y="3748513"/>
            <a:ext cx="218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0000FF"/>
                </a:solidFill>
              </a:rPr>
              <a:t>Quercus engagement predictors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25" name="Google Shape;225;p31"/>
          <p:cNvSpPr txBox="1"/>
          <p:nvPr/>
        </p:nvSpPr>
        <p:spPr>
          <a:xfrm>
            <a:off x="3088225" y="2527750"/>
            <a:ext cx="22311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0000"/>
                </a:solidFill>
              </a:rPr>
              <a:t>Response variable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26" name="Google Shape;226;p31"/>
          <p:cNvSpPr txBox="1"/>
          <p:nvPr/>
        </p:nvSpPr>
        <p:spPr>
          <a:xfrm>
            <a:off x="3033625" y="4202225"/>
            <a:ext cx="2634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9E9E9E"/>
                </a:solidFill>
              </a:rPr>
              <a:t>Not included as predictors</a:t>
            </a:r>
            <a:endParaRPr>
              <a:solidFill>
                <a:srgbClr val="9E9E9E"/>
              </a:solidFill>
            </a:endParaRPr>
          </a:p>
        </p:txBody>
      </p:sp>
      <p:sp>
        <p:nvSpPr>
          <p:cNvPr id="227" name="Google Shape;227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7</a:t>
            </a:fld>
            <a:endParaRPr/>
          </a:p>
        </p:txBody>
      </p:sp>
      <p:cxnSp>
        <p:nvCxnSpPr>
          <p:cNvPr id="228" name="Google Shape;228;p31"/>
          <p:cNvCxnSpPr>
            <a:endCxn id="224" idx="1"/>
          </p:cNvCxnSpPr>
          <p:nvPr/>
        </p:nvCxnSpPr>
        <p:spPr>
          <a:xfrm>
            <a:off x="5355100" y="4028263"/>
            <a:ext cx="1044300" cy="660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29" name="Google Shape;229;p31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230" name="Google Shape;230;p31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" name="Google Shape;232;p31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233" name="Google Shape;233;p31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31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236" name="Google Shape;236;p31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31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239" name="Google Shape;239;p31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31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242" name="Google Shape;242;p31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31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45" name="Google Shape;245;p31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46" name="Google Shape;246;p31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47" name="Google Shape;247;p31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Data Overview</a:t>
            </a:r>
            <a:endParaRPr sz="1200" b="1"/>
          </a:p>
        </p:txBody>
      </p:sp>
      <p:sp>
        <p:nvSpPr>
          <p:cNvPr id="248" name="Google Shape;248;p31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>
            <a:spLocks noGrp="1"/>
          </p:cNvSpPr>
          <p:nvPr>
            <p:ph type="title"/>
          </p:nvPr>
        </p:nvSpPr>
        <p:spPr>
          <a:xfrm>
            <a:off x="293125" y="536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EDA: Incoming GPA</a:t>
            </a:r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body" idx="1"/>
          </p:nvPr>
        </p:nvSpPr>
        <p:spPr>
          <a:xfrm>
            <a:off x="5909250" y="1206025"/>
            <a:ext cx="3111900" cy="3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</a:rPr>
              <a:t>Majority bucket 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Active: 91-95%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Dropout: 86-90%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</a:rPr>
              <a:t>&gt; 95% bucket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2.84 times higher among active students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600">
                <a:solidFill>
                  <a:srgbClr val="434343"/>
                </a:solidFill>
              </a:rPr>
              <a:t>Greater proportion of students in lower GPA buckets among dropouts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600">
              <a:solidFill>
                <a:srgbClr val="434343"/>
              </a:solidFill>
            </a:endParaRPr>
          </a:p>
        </p:txBody>
      </p:sp>
      <p:grpSp>
        <p:nvGrpSpPr>
          <p:cNvPr id="255" name="Google Shape;255;p32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256" name="Google Shape;256;p32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57" name="Google Shape;257;p32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32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259" name="Google Shape;259;p32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32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262" name="Google Shape;262;p32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264;p32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265" name="Google Shape;265;p32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7" name="Google Shape;267;p32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268" name="Google Shape;268;p32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32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72" name="Google Shape;272;p32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73" name="Google Shape;273;p32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Data Overview</a:t>
            </a:r>
            <a:endParaRPr sz="1200" b="1"/>
          </a:p>
        </p:txBody>
      </p:sp>
      <p:sp>
        <p:nvSpPr>
          <p:cNvPr id="274" name="Google Shape;274;p32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75" name="Google Shape;275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8</a:t>
            </a:fld>
            <a:endParaRPr/>
          </a:p>
        </p:txBody>
      </p:sp>
      <p:pic>
        <p:nvPicPr>
          <p:cNvPr id="276" name="Google Shape;276;p32" title="Screenshot 2025-03-19 at 2.07.54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075" y="1056550"/>
            <a:ext cx="5558175" cy="398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3"/>
          <p:cNvSpPr txBox="1">
            <a:spLocks noGrp="1"/>
          </p:cNvSpPr>
          <p:nvPr>
            <p:ph type="title"/>
          </p:nvPr>
        </p:nvSpPr>
        <p:spPr>
          <a:xfrm>
            <a:off x="304100" y="536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CA"/>
              <a:t>EDA: First term course count</a:t>
            </a:r>
            <a:endParaRPr/>
          </a:p>
        </p:txBody>
      </p:sp>
      <p:sp>
        <p:nvSpPr>
          <p:cNvPr id="282" name="Google Shape;282;p33"/>
          <p:cNvSpPr txBox="1">
            <a:spLocks noGrp="1"/>
          </p:cNvSpPr>
          <p:nvPr>
            <p:ph type="body" idx="1"/>
          </p:nvPr>
        </p:nvSpPr>
        <p:spPr>
          <a:xfrm>
            <a:off x="5668950" y="1244413"/>
            <a:ext cx="3352200" cy="3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</a:rPr>
              <a:t>Active: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Majority: 4, 5 courses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Tails at lower and higher counts</a:t>
            </a:r>
            <a:endParaRPr sz="160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rgbClr val="434343"/>
                </a:solidFill>
              </a:rPr>
              <a:t>Dropout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More evenly spreaded</a:t>
            </a:r>
            <a:endParaRPr sz="1600">
              <a:solidFill>
                <a:srgbClr val="434343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</a:pPr>
            <a:r>
              <a:rPr lang="en-CA" sz="1600">
                <a:solidFill>
                  <a:srgbClr val="434343"/>
                </a:solidFill>
              </a:rPr>
              <a:t>Higher percentages at lower course counts</a:t>
            </a:r>
            <a:endParaRPr sz="1600">
              <a:solidFill>
                <a:srgbClr val="434343"/>
              </a:solidFill>
            </a:endParaRPr>
          </a:p>
        </p:txBody>
      </p:sp>
      <p:grpSp>
        <p:nvGrpSpPr>
          <p:cNvPr id="283" name="Google Shape;283;p33"/>
          <p:cNvGrpSpPr/>
          <p:nvPr/>
        </p:nvGrpSpPr>
        <p:grpSpPr>
          <a:xfrm>
            <a:off x="1992613" y="196873"/>
            <a:ext cx="1772301" cy="297225"/>
            <a:chOff x="2283710" y="2306625"/>
            <a:chExt cx="1606073" cy="297225"/>
          </a:xfrm>
        </p:grpSpPr>
        <p:sp>
          <p:nvSpPr>
            <p:cNvPr id="284" name="Google Shape;284;p33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" name="Google Shape;286;p33"/>
          <p:cNvGrpSpPr/>
          <p:nvPr/>
        </p:nvGrpSpPr>
        <p:grpSpPr>
          <a:xfrm>
            <a:off x="3631475" y="196873"/>
            <a:ext cx="1772301" cy="297225"/>
            <a:chOff x="3768859" y="2306625"/>
            <a:chExt cx="1606073" cy="297225"/>
          </a:xfrm>
        </p:grpSpPr>
        <p:sp>
          <p:nvSpPr>
            <p:cNvPr id="287" name="Google Shape;287;p33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4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" name="Google Shape;289;p33"/>
          <p:cNvGrpSpPr/>
          <p:nvPr/>
        </p:nvGrpSpPr>
        <p:grpSpPr>
          <a:xfrm>
            <a:off x="5273242" y="196873"/>
            <a:ext cx="1772301" cy="297225"/>
            <a:chOff x="5256641" y="2306625"/>
            <a:chExt cx="1606073" cy="297225"/>
          </a:xfrm>
        </p:grpSpPr>
        <p:sp>
          <p:nvSpPr>
            <p:cNvPr id="290" name="Google Shape;290;p33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" name="Google Shape;292;p33"/>
          <p:cNvGrpSpPr/>
          <p:nvPr/>
        </p:nvGrpSpPr>
        <p:grpSpPr>
          <a:xfrm>
            <a:off x="6912104" y="196873"/>
            <a:ext cx="1772301" cy="297225"/>
            <a:chOff x="6741789" y="2306625"/>
            <a:chExt cx="1606073" cy="297225"/>
          </a:xfrm>
        </p:grpSpPr>
        <p:sp>
          <p:nvSpPr>
            <p:cNvPr id="293" name="Google Shape;293;p33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E6B8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33"/>
          <p:cNvGrpSpPr/>
          <p:nvPr/>
        </p:nvGrpSpPr>
        <p:grpSpPr>
          <a:xfrm>
            <a:off x="351078" y="196873"/>
            <a:ext cx="1772301" cy="297225"/>
            <a:chOff x="796138" y="2306625"/>
            <a:chExt cx="1606073" cy="297225"/>
          </a:xfrm>
        </p:grpSpPr>
        <p:sp>
          <p:nvSpPr>
            <p:cNvPr id="296" name="Google Shape;296;p33"/>
            <p:cNvSpPr/>
            <p:nvPr/>
          </p:nvSpPr>
          <p:spPr>
            <a:xfrm flipH="1">
              <a:off x="796138" y="2306625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CA"/>
                <a:t>  </a:t>
              </a: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796311" y="2460450"/>
              <a:ext cx="1605900" cy="143400"/>
            </a:xfrm>
            <a:prstGeom prst="parallelogram">
              <a:avLst>
                <a:gd name="adj" fmla="val 96952"/>
              </a:avLst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" name="Google Shape;298;p33"/>
          <p:cNvSpPr txBox="1"/>
          <p:nvPr/>
        </p:nvSpPr>
        <p:spPr>
          <a:xfrm>
            <a:off x="5317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Introduction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299" name="Google Shape;299;p33"/>
          <p:cNvSpPr txBox="1"/>
          <p:nvPr/>
        </p:nvSpPr>
        <p:spPr>
          <a:xfrm>
            <a:off x="5273225" y="154088"/>
            <a:ext cx="18252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Key findings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00" name="Google Shape;300;p33"/>
          <p:cNvSpPr txBox="1"/>
          <p:nvPr/>
        </p:nvSpPr>
        <p:spPr>
          <a:xfrm>
            <a:off x="3813625" y="154100"/>
            <a:ext cx="14595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Analytic Approach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01" name="Google Shape;301;p33"/>
          <p:cNvSpPr txBox="1"/>
          <p:nvPr/>
        </p:nvSpPr>
        <p:spPr>
          <a:xfrm>
            <a:off x="21719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 b="1"/>
              <a:t>Data Overview</a:t>
            </a:r>
            <a:endParaRPr sz="1200" b="1"/>
          </a:p>
        </p:txBody>
      </p:sp>
      <p:sp>
        <p:nvSpPr>
          <p:cNvPr id="302" name="Google Shape;302;p33"/>
          <p:cNvSpPr txBox="1"/>
          <p:nvPr/>
        </p:nvSpPr>
        <p:spPr>
          <a:xfrm>
            <a:off x="7094275" y="154088"/>
            <a:ext cx="1410900" cy="3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99999"/>
                </a:solidFill>
              </a:rPr>
              <a:t>Conclusion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303" name="Google Shape;30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9</a:t>
            </a:fld>
            <a:endParaRPr/>
          </a:p>
        </p:txBody>
      </p:sp>
      <p:pic>
        <p:nvPicPr>
          <p:cNvPr id="304" name="Google Shape;304;p33" title="Screenshot 2025-03-19 at 2.08.18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075" y="1065900"/>
            <a:ext cx="5317875" cy="39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1512</Words>
  <Application>Microsoft Macintosh PowerPoint</Application>
  <PresentationFormat>On-screen Show (16:9)</PresentationFormat>
  <Paragraphs>459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Roboto</vt:lpstr>
      <vt:lpstr>Arial</vt:lpstr>
      <vt:lpstr>Roboto Medium</vt:lpstr>
      <vt:lpstr>Roboto Thin</vt:lpstr>
      <vt:lpstr>Simple Light</vt:lpstr>
      <vt:lpstr>Simple Light</vt:lpstr>
      <vt:lpstr>Quercus Activity and First-Year Retention</vt:lpstr>
      <vt:lpstr>Overview</vt:lpstr>
      <vt:lpstr>Introduction</vt:lpstr>
      <vt:lpstr>Introduction</vt:lpstr>
      <vt:lpstr>Data Overview</vt:lpstr>
      <vt:lpstr>Data Sources</vt:lpstr>
      <vt:lpstr>Data Recap</vt:lpstr>
      <vt:lpstr>EDA: Incoming GPA</vt:lpstr>
      <vt:lpstr>EDA: First term course count</vt:lpstr>
      <vt:lpstr>EDA: Quercus engagement</vt:lpstr>
      <vt:lpstr>EDA: Quercus engagement</vt:lpstr>
      <vt:lpstr>Analytic Approach</vt:lpstr>
      <vt:lpstr>Statistical Model</vt:lpstr>
      <vt:lpstr>Standardized Cumulative Quercus Visit Counts</vt:lpstr>
      <vt:lpstr>Justification of Models</vt:lpstr>
      <vt:lpstr>Justification of Models</vt:lpstr>
      <vt:lpstr>Key Findings</vt:lpstr>
      <vt:lpstr>Interpretation of Model results</vt:lpstr>
      <vt:lpstr>W1 - W4 Model results</vt:lpstr>
      <vt:lpstr>Comparison of additional Quercus visit effect </vt:lpstr>
      <vt:lpstr>Model evaluation metrics</vt:lpstr>
      <vt:lpstr>Evaluation metric results</vt:lpstr>
      <vt:lpstr>Limitation</vt:lpstr>
      <vt:lpstr>Conclusion</vt:lpstr>
      <vt:lpstr>Conclusion</vt:lpstr>
      <vt:lpstr>Recommendation</vt:lpstr>
      <vt:lpstr>PowerPoint Presentation</vt:lpstr>
      <vt:lpstr>Supplementary Slides</vt:lpstr>
      <vt:lpstr>W1 - W8 Model results</vt:lpstr>
      <vt:lpstr>W1 - W12 Model results</vt:lpstr>
      <vt:lpstr>W1 - W15 Model 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Wai Yu Amanda Ng</cp:lastModifiedBy>
  <cp:revision>1</cp:revision>
  <dcterms:modified xsi:type="dcterms:W3CDTF">2025-03-23T01:26:06Z</dcterms:modified>
</cp:coreProperties>
</file>